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9"/>
  </p:notesMasterIdLst>
  <p:handoutMasterIdLst>
    <p:handoutMasterId r:id="rId20"/>
  </p:handoutMasterIdLst>
  <p:sldIdLst>
    <p:sldId id="256" r:id="rId2"/>
    <p:sldId id="288" r:id="rId3"/>
    <p:sldId id="296" r:id="rId4"/>
    <p:sldId id="289" r:id="rId5"/>
    <p:sldId id="337" r:id="rId6"/>
    <p:sldId id="301" r:id="rId7"/>
    <p:sldId id="305" r:id="rId8"/>
    <p:sldId id="321" r:id="rId9"/>
    <p:sldId id="336" r:id="rId10"/>
    <p:sldId id="340" r:id="rId11"/>
    <p:sldId id="339" r:id="rId12"/>
    <p:sldId id="338" r:id="rId13"/>
    <p:sldId id="302" r:id="rId14"/>
    <p:sldId id="328" r:id="rId15"/>
    <p:sldId id="306" r:id="rId16"/>
    <p:sldId id="307" r:id="rId17"/>
    <p:sldId id="331" r:id="rId18"/>
  </p:sldIdLst>
  <p:sldSz cx="9144000" cy="6858000" type="screen4x3"/>
  <p:notesSz cx="9248775" cy="6929438"/>
  <p:defaultTextStyle>
    <a:defPPr>
      <a:defRPr lang="en-US"/>
    </a:defPPr>
    <a:lvl1pPr algn="l" rtl="0" fontAlgn="base">
      <a:spcBef>
        <a:spcPct val="20000"/>
      </a:spcBef>
      <a:spcAft>
        <a:spcPct val="0"/>
      </a:spcAft>
      <a:buChar char="•"/>
      <a:defRPr kern="1200">
        <a:solidFill>
          <a:schemeClr val="tx1"/>
        </a:solidFill>
        <a:latin typeface="Arial" charset="0"/>
        <a:ea typeface="+mn-ea"/>
        <a:cs typeface="+mn-cs"/>
      </a:defRPr>
    </a:lvl1pPr>
    <a:lvl2pPr marL="457200" algn="l" rtl="0" fontAlgn="base">
      <a:spcBef>
        <a:spcPct val="20000"/>
      </a:spcBef>
      <a:spcAft>
        <a:spcPct val="0"/>
      </a:spcAft>
      <a:buChar char="•"/>
      <a:defRPr kern="1200">
        <a:solidFill>
          <a:schemeClr val="tx1"/>
        </a:solidFill>
        <a:latin typeface="Arial" charset="0"/>
        <a:ea typeface="+mn-ea"/>
        <a:cs typeface="+mn-cs"/>
      </a:defRPr>
    </a:lvl2pPr>
    <a:lvl3pPr marL="914400" algn="l" rtl="0" fontAlgn="base">
      <a:spcBef>
        <a:spcPct val="20000"/>
      </a:spcBef>
      <a:spcAft>
        <a:spcPct val="0"/>
      </a:spcAft>
      <a:buChar char="•"/>
      <a:defRPr kern="1200">
        <a:solidFill>
          <a:schemeClr val="tx1"/>
        </a:solidFill>
        <a:latin typeface="Arial" charset="0"/>
        <a:ea typeface="+mn-ea"/>
        <a:cs typeface="+mn-cs"/>
      </a:defRPr>
    </a:lvl3pPr>
    <a:lvl4pPr marL="1371600" algn="l" rtl="0" fontAlgn="base">
      <a:spcBef>
        <a:spcPct val="20000"/>
      </a:spcBef>
      <a:spcAft>
        <a:spcPct val="0"/>
      </a:spcAft>
      <a:buChar char="•"/>
      <a:defRPr kern="1200">
        <a:solidFill>
          <a:schemeClr val="tx1"/>
        </a:solidFill>
        <a:latin typeface="Arial" charset="0"/>
        <a:ea typeface="+mn-ea"/>
        <a:cs typeface="+mn-cs"/>
      </a:defRPr>
    </a:lvl4pPr>
    <a:lvl5pPr marL="1828800" algn="l" rtl="0" fontAlgn="base">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6F9F7"/>
    <a:srgbClr val="F6F8F7"/>
    <a:srgbClr val="D6ECEE"/>
    <a:srgbClr val="DDFFEE"/>
    <a:srgbClr val="CCFFCC"/>
    <a:srgbClr val="99FF99"/>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78" autoAdjust="0"/>
    <p:restoredTop sz="83247" autoAdjust="0"/>
  </p:normalViewPr>
  <p:slideViewPr>
    <p:cSldViewPr>
      <p:cViewPr>
        <p:scale>
          <a:sx n="61" d="100"/>
          <a:sy n="61" d="100"/>
        </p:scale>
        <p:origin x="-422" y="-1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2" y="0"/>
            <a:ext cx="4008069" cy="346074"/>
          </a:xfrm>
          <a:prstGeom prst="rect">
            <a:avLst/>
          </a:prstGeom>
          <a:noFill/>
          <a:ln w="9525">
            <a:noFill/>
            <a:miter lim="800000"/>
            <a:headEnd/>
            <a:tailEnd/>
          </a:ln>
          <a:effectLst/>
        </p:spPr>
        <p:txBody>
          <a:bodyPr vert="horz" wrap="square" lIns="92250" tIns="46125" rIns="92250" bIns="46125" numCol="1" anchor="t" anchorCtr="0" compatLnSpc="1">
            <a:prstTxWarp prst="textNoShape">
              <a:avLst/>
            </a:prstTxWarp>
          </a:bodyPr>
          <a:lstStyle>
            <a:lvl1pPr>
              <a:spcBef>
                <a:spcPct val="0"/>
              </a:spcBef>
              <a:buFontTx/>
              <a:buNone/>
              <a:defRPr sz="1200"/>
            </a:lvl1pPr>
          </a:lstStyle>
          <a:p>
            <a:pPr>
              <a:defRPr/>
            </a:pPr>
            <a:endParaRPr lang="en-US"/>
          </a:p>
        </p:txBody>
      </p:sp>
      <p:sp>
        <p:nvSpPr>
          <p:cNvPr id="59395" name="Rectangle 3"/>
          <p:cNvSpPr>
            <a:spLocks noGrp="1" noChangeArrowheads="1"/>
          </p:cNvSpPr>
          <p:nvPr>
            <p:ph type="dt" sz="quarter" idx="1"/>
          </p:nvPr>
        </p:nvSpPr>
        <p:spPr bwMode="auto">
          <a:xfrm>
            <a:off x="5239108" y="0"/>
            <a:ext cx="4008068" cy="346074"/>
          </a:xfrm>
          <a:prstGeom prst="rect">
            <a:avLst/>
          </a:prstGeom>
          <a:noFill/>
          <a:ln w="9525">
            <a:noFill/>
            <a:miter lim="800000"/>
            <a:headEnd/>
            <a:tailEnd/>
          </a:ln>
          <a:effectLst/>
        </p:spPr>
        <p:txBody>
          <a:bodyPr vert="horz" wrap="square" lIns="92250" tIns="46125" rIns="92250" bIns="46125" numCol="1" anchor="t" anchorCtr="0" compatLnSpc="1">
            <a:prstTxWarp prst="textNoShape">
              <a:avLst/>
            </a:prstTxWarp>
          </a:bodyPr>
          <a:lstStyle>
            <a:lvl1pPr algn="r">
              <a:spcBef>
                <a:spcPct val="0"/>
              </a:spcBef>
              <a:buFontTx/>
              <a:buNone/>
              <a:defRPr sz="1200"/>
            </a:lvl1pPr>
          </a:lstStyle>
          <a:p>
            <a:pPr>
              <a:defRPr/>
            </a:pPr>
            <a:endParaRPr lang="en-US"/>
          </a:p>
        </p:txBody>
      </p:sp>
      <p:sp>
        <p:nvSpPr>
          <p:cNvPr id="59396" name="Rectangle 4"/>
          <p:cNvSpPr>
            <a:spLocks noGrp="1" noChangeArrowheads="1"/>
          </p:cNvSpPr>
          <p:nvPr>
            <p:ph type="ftr" sz="quarter" idx="2"/>
          </p:nvPr>
        </p:nvSpPr>
        <p:spPr bwMode="auto">
          <a:xfrm>
            <a:off x="2" y="6581771"/>
            <a:ext cx="4008069" cy="346073"/>
          </a:xfrm>
          <a:prstGeom prst="rect">
            <a:avLst/>
          </a:prstGeom>
          <a:noFill/>
          <a:ln w="9525">
            <a:noFill/>
            <a:miter lim="800000"/>
            <a:headEnd/>
            <a:tailEnd/>
          </a:ln>
          <a:effectLst/>
        </p:spPr>
        <p:txBody>
          <a:bodyPr vert="horz" wrap="square" lIns="92250" tIns="46125" rIns="92250" bIns="46125" numCol="1" anchor="b" anchorCtr="0" compatLnSpc="1">
            <a:prstTxWarp prst="textNoShape">
              <a:avLst/>
            </a:prstTxWarp>
          </a:bodyPr>
          <a:lstStyle>
            <a:lvl1pPr>
              <a:spcBef>
                <a:spcPct val="0"/>
              </a:spcBef>
              <a:buFontTx/>
              <a:buNone/>
              <a:defRPr sz="1200"/>
            </a:lvl1pPr>
          </a:lstStyle>
          <a:p>
            <a:pPr>
              <a:defRPr/>
            </a:pPr>
            <a:endParaRPr lang="en-US"/>
          </a:p>
        </p:txBody>
      </p:sp>
      <p:sp>
        <p:nvSpPr>
          <p:cNvPr id="59397" name="Rectangle 5"/>
          <p:cNvSpPr>
            <a:spLocks noGrp="1" noChangeArrowheads="1"/>
          </p:cNvSpPr>
          <p:nvPr>
            <p:ph type="sldNum" sz="quarter" idx="3"/>
          </p:nvPr>
        </p:nvSpPr>
        <p:spPr bwMode="auto">
          <a:xfrm>
            <a:off x="5239108" y="6581771"/>
            <a:ext cx="4008068" cy="346073"/>
          </a:xfrm>
          <a:prstGeom prst="rect">
            <a:avLst/>
          </a:prstGeom>
          <a:noFill/>
          <a:ln w="9525">
            <a:noFill/>
            <a:miter lim="800000"/>
            <a:headEnd/>
            <a:tailEnd/>
          </a:ln>
          <a:effectLst/>
        </p:spPr>
        <p:txBody>
          <a:bodyPr vert="horz" wrap="square" lIns="92250" tIns="46125" rIns="92250" bIns="46125" numCol="1" anchor="b" anchorCtr="0" compatLnSpc="1">
            <a:prstTxWarp prst="textNoShape">
              <a:avLst/>
            </a:prstTxWarp>
          </a:bodyPr>
          <a:lstStyle>
            <a:lvl1pPr algn="r">
              <a:spcBef>
                <a:spcPct val="0"/>
              </a:spcBef>
              <a:buFontTx/>
              <a:buNone/>
              <a:defRPr sz="1200"/>
            </a:lvl1pPr>
          </a:lstStyle>
          <a:p>
            <a:pPr>
              <a:defRPr/>
            </a:pPr>
            <a:fld id="{B5013804-7D29-4527-9BCA-00A028C142C5}" type="slidenum">
              <a:rPr lang="en-US"/>
              <a:pPr>
                <a:defRPr/>
              </a:pPr>
              <a:t>‹#›</a:t>
            </a:fld>
            <a:endParaRPr lang="en-US"/>
          </a:p>
        </p:txBody>
      </p:sp>
    </p:spTree>
    <p:extLst>
      <p:ext uri="{BB962C8B-B14F-4D97-AF65-F5344CB8AC3E}">
        <p14:creationId xmlns:p14="http://schemas.microsoft.com/office/powerpoint/2010/main" val="2453600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2" y="0"/>
            <a:ext cx="4008069" cy="346074"/>
          </a:xfrm>
          <a:prstGeom prst="rect">
            <a:avLst/>
          </a:prstGeom>
          <a:noFill/>
          <a:ln w="9525">
            <a:noFill/>
            <a:miter lim="800000"/>
            <a:headEnd/>
            <a:tailEnd/>
          </a:ln>
          <a:effectLst/>
        </p:spPr>
        <p:txBody>
          <a:bodyPr vert="horz" wrap="square" lIns="92701" tIns="46351" rIns="92701" bIns="46351" numCol="1" anchor="t" anchorCtr="0" compatLnSpc="1">
            <a:prstTxWarp prst="textNoShape">
              <a:avLst/>
            </a:prstTxWarp>
          </a:bodyPr>
          <a:lstStyle>
            <a:lvl1pPr defTabSz="927304">
              <a:spcBef>
                <a:spcPct val="0"/>
              </a:spcBef>
              <a:buFontTx/>
              <a:buNone/>
              <a:defRPr sz="1200"/>
            </a:lvl1pPr>
          </a:lstStyle>
          <a:p>
            <a:pPr>
              <a:defRPr/>
            </a:pPr>
            <a:endParaRPr lang="en-US"/>
          </a:p>
        </p:txBody>
      </p:sp>
      <p:sp>
        <p:nvSpPr>
          <p:cNvPr id="20483" name="Rectangle 3"/>
          <p:cNvSpPr>
            <a:spLocks noGrp="1" noChangeArrowheads="1"/>
          </p:cNvSpPr>
          <p:nvPr>
            <p:ph type="dt" idx="1"/>
          </p:nvPr>
        </p:nvSpPr>
        <p:spPr bwMode="auto">
          <a:xfrm>
            <a:off x="5239108" y="0"/>
            <a:ext cx="4008068" cy="346074"/>
          </a:xfrm>
          <a:prstGeom prst="rect">
            <a:avLst/>
          </a:prstGeom>
          <a:noFill/>
          <a:ln w="9525">
            <a:noFill/>
            <a:miter lim="800000"/>
            <a:headEnd/>
            <a:tailEnd/>
          </a:ln>
          <a:effectLst/>
        </p:spPr>
        <p:txBody>
          <a:bodyPr vert="horz" wrap="square" lIns="92701" tIns="46351" rIns="92701" bIns="46351" numCol="1" anchor="t" anchorCtr="0" compatLnSpc="1">
            <a:prstTxWarp prst="textNoShape">
              <a:avLst/>
            </a:prstTxWarp>
          </a:bodyPr>
          <a:lstStyle>
            <a:lvl1pPr algn="r" defTabSz="927304">
              <a:spcBef>
                <a:spcPct val="0"/>
              </a:spcBef>
              <a:buFontTx/>
              <a:buNone/>
              <a:defRPr sz="1200"/>
            </a:lvl1pPr>
          </a:lstStyle>
          <a:p>
            <a:pPr>
              <a:defRPr/>
            </a:pPr>
            <a:endParaRPr lang="en-US"/>
          </a:p>
        </p:txBody>
      </p:sp>
      <p:sp>
        <p:nvSpPr>
          <p:cNvPr id="21508" name="Rectangle 4"/>
          <p:cNvSpPr>
            <a:spLocks noGrp="1" noRot="1" noChangeAspect="1" noChangeArrowheads="1" noTextEdit="1"/>
          </p:cNvSpPr>
          <p:nvPr>
            <p:ph type="sldImg" idx="2"/>
          </p:nvPr>
        </p:nvSpPr>
        <p:spPr bwMode="auto">
          <a:xfrm>
            <a:off x="2892425" y="519113"/>
            <a:ext cx="3462338" cy="2598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925676" y="3291684"/>
            <a:ext cx="7399020" cy="3117849"/>
          </a:xfrm>
          <a:prstGeom prst="rect">
            <a:avLst/>
          </a:prstGeom>
          <a:noFill/>
          <a:ln w="9525">
            <a:noFill/>
            <a:miter lim="800000"/>
            <a:headEnd/>
            <a:tailEnd/>
          </a:ln>
          <a:effectLst/>
        </p:spPr>
        <p:txBody>
          <a:bodyPr vert="horz" wrap="square" lIns="92701" tIns="46351" rIns="92701" bIns="463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2" y="6581771"/>
            <a:ext cx="4008069" cy="346073"/>
          </a:xfrm>
          <a:prstGeom prst="rect">
            <a:avLst/>
          </a:prstGeom>
          <a:noFill/>
          <a:ln w="9525">
            <a:noFill/>
            <a:miter lim="800000"/>
            <a:headEnd/>
            <a:tailEnd/>
          </a:ln>
          <a:effectLst/>
        </p:spPr>
        <p:txBody>
          <a:bodyPr vert="horz" wrap="square" lIns="92701" tIns="46351" rIns="92701" bIns="46351" numCol="1" anchor="b" anchorCtr="0" compatLnSpc="1">
            <a:prstTxWarp prst="textNoShape">
              <a:avLst/>
            </a:prstTxWarp>
          </a:bodyPr>
          <a:lstStyle>
            <a:lvl1pPr defTabSz="927304">
              <a:spcBef>
                <a:spcPct val="0"/>
              </a:spcBef>
              <a:buFontTx/>
              <a:buNone/>
              <a:defRPr sz="1200"/>
            </a:lvl1pPr>
          </a:lstStyle>
          <a:p>
            <a:pPr>
              <a:defRPr/>
            </a:pPr>
            <a:endParaRPr lang="en-US"/>
          </a:p>
        </p:txBody>
      </p:sp>
      <p:sp>
        <p:nvSpPr>
          <p:cNvPr id="20487" name="Rectangle 7"/>
          <p:cNvSpPr>
            <a:spLocks noGrp="1" noChangeArrowheads="1"/>
          </p:cNvSpPr>
          <p:nvPr>
            <p:ph type="sldNum" sz="quarter" idx="5"/>
          </p:nvPr>
        </p:nvSpPr>
        <p:spPr bwMode="auto">
          <a:xfrm>
            <a:off x="5239108" y="6581771"/>
            <a:ext cx="4008068" cy="346073"/>
          </a:xfrm>
          <a:prstGeom prst="rect">
            <a:avLst/>
          </a:prstGeom>
          <a:noFill/>
          <a:ln w="9525">
            <a:noFill/>
            <a:miter lim="800000"/>
            <a:headEnd/>
            <a:tailEnd/>
          </a:ln>
          <a:effectLst/>
        </p:spPr>
        <p:txBody>
          <a:bodyPr vert="horz" wrap="square" lIns="92701" tIns="46351" rIns="92701" bIns="46351" numCol="1" anchor="b" anchorCtr="0" compatLnSpc="1">
            <a:prstTxWarp prst="textNoShape">
              <a:avLst/>
            </a:prstTxWarp>
          </a:bodyPr>
          <a:lstStyle>
            <a:lvl1pPr algn="r" defTabSz="927304">
              <a:spcBef>
                <a:spcPct val="0"/>
              </a:spcBef>
              <a:buFontTx/>
              <a:buNone/>
              <a:defRPr sz="1200"/>
            </a:lvl1pPr>
          </a:lstStyle>
          <a:p>
            <a:pPr>
              <a:defRPr/>
            </a:pPr>
            <a:fld id="{F0804C13-7A7F-49AB-922E-0C86525CD6F9}" type="slidenum">
              <a:rPr lang="en-US"/>
              <a:pPr>
                <a:defRPr/>
              </a:pPr>
              <a:t>‹#›</a:t>
            </a:fld>
            <a:endParaRPr lang="en-US"/>
          </a:p>
        </p:txBody>
      </p:sp>
    </p:spTree>
    <p:extLst>
      <p:ext uri="{BB962C8B-B14F-4D97-AF65-F5344CB8AC3E}">
        <p14:creationId xmlns:p14="http://schemas.microsoft.com/office/powerpoint/2010/main" val="3717467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Faceted_classificati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304" eaLnBrk="0" hangingPunct="0">
              <a:defRPr>
                <a:solidFill>
                  <a:schemeClr val="tx1"/>
                </a:solidFill>
                <a:latin typeface="Arial" charset="0"/>
              </a:defRPr>
            </a:lvl1pPr>
            <a:lvl2pPr marL="749530" indent="-288281" defTabSz="927304" eaLnBrk="0" hangingPunct="0">
              <a:defRPr>
                <a:solidFill>
                  <a:schemeClr val="tx1"/>
                </a:solidFill>
                <a:latin typeface="Arial" charset="0"/>
              </a:defRPr>
            </a:lvl2pPr>
            <a:lvl3pPr marL="1153124" indent="-230624" defTabSz="927304" eaLnBrk="0" hangingPunct="0">
              <a:defRPr>
                <a:solidFill>
                  <a:schemeClr val="tx1"/>
                </a:solidFill>
                <a:latin typeface="Arial" charset="0"/>
              </a:defRPr>
            </a:lvl3pPr>
            <a:lvl4pPr marL="1614373" indent="-230624" defTabSz="927304" eaLnBrk="0" hangingPunct="0">
              <a:defRPr>
                <a:solidFill>
                  <a:schemeClr val="tx1"/>
                </a:solidFill>
                <a:latin typeface="Arial" charset="0"/>
              </a:defRPr>
            </a:lvl4pPr>
            <a:lvl5pPr marL="2075623" indent="-230624" defTabSz="927304" eaLnBrk="0" hangingPunct="0">
              <a:defRPr>
                <a:solidFill>
                  <a:schemeClr val="tx1"/>
                </a:solidFill>
                <a:latin typeface="Arial" charset="0"/>
              </a:defRPr>
            </a:lvl5pPr>
            <a:lvl6pPr marL="2536873" indent="-230624" defTabSz="927304" eaLnBrk="0" fontAlgn="base" hangingPunct="0">
              <a:spcBef>
                <a:spcPct val="20000"/>
              </a:spcBef>
              <a:spcAft>
                <a:spcPct val="0"/>
              </a:spcAft>
              <a:buChar char="•"/>
              <a:defRPr>
                <a:solidFill>
                  <a:schemeClr val="tx1"/>
                </a:solidFill>
                <a:latin typeface="Arial" charset="0"/>
              </a:defRPr>
            </a:lvl6pPr>
            <a:lvl7pPr marL="2998122" indent="-230624" defTabSz="927304" eaLnBrk="0" fontAlgn="base" hangingPunct="0">
              <a:spcBef>
                <a:spcPct val="20000"/>
              </a:spcBef>
              <a:spcAft>
                <a:spcPct val="0"/>
              </a:spcAft>
              <a:buChar char="•"/>
              <a:defRPr>
                <a:solidFill>
                  <a:schemeClr val="tx1"/>
                </a:solidFill>
                <a:latin typeface="Arial" charset="0"/>
              </a:defRPr>
            </a:lvl7pPr>
            <a:lvl8pPr marL="3459372" indent="-230624" defTabSz="927304" eaLnBrk="0" fontAlgn="base" hangingPunct="0">
              <a:spcBef>
                <a:spcPct val="20000"/>
              </a:spcBef>
              <a:spcAft>
                <a:spcPct val="0"/>
              </a:spcAft>
              <a:buChar char="•"/>
              <a:defRPr>
                <a:solidFill>
                  <a:schemeClr val="tx1"/>
                </a:solidFill>
                <a:latin typeface="Arial" charset="0"/>
              </a:defRPr>
            </a:lvl8pPr>
            <a:lvl9pPr marL="3920620" indent="-230624" defTabSz="927304" eaLnBrk="0" fontAlgn="base" hangingPunct="0">
              <a:spcBef>
                <a:spcPct val="20000"/>
              </a:spcBef>
              <a:spcAft>
                <a:spcPct val="0"/>
              </a:spcAft>
              <a:buChar char="•"/>
              <a:defRPr>
                <a:solidFill>
                  <a:schemeClr val="tx1"/>
                </a:solidFill>
                <a:latin typeface="Arial" charset="0"/>
              </a:defRPr>
            </a:lvl9pPr>
          </a:lstStyle>
          <a:p>
            <a:pPr eaLnBrk="1" hangingPunct="1"/>
            <a:fld id="{FBF9C2D9-9BAC-46CF-AC0E-8C59977B6E82}" type="slidenum">
              <a:rPr lang="en-US" smtClean="0"/>
              <a:pPr eaLnBrk="1" hangingPunct="1"/>
              <a:t>1</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a:t>
            </a:r>
            <a:r>
              <a:rPr lang="en-US" baseline="0" dirty="0" smtClean="0"/>
              <a:t> meeting with Biological and Chemical Oceanography NSF program managers</a:t>
            </a:r>
          </a:p>
          <a:p>
            <a:r>
              <a:rPr lang="en-US" baseline="0" dirty="0" smtClean="0"/>
              <a:t>NSF request proposal to merge both US JGOFS and US GLOBEC DMOs</a:t>
            </a:r>
          </a:p>
          <a:p>
            <a:r>
              <a:rPr lang="en-US" dirty="0" smtClean="0"/>
              <a:t>Much synergy between these two DMOs – used same software to share data JGOFS/GLOBEC, developed by Glen </a:t>
            </a:r>
            <a:r>
              <a:rPr lang="en-US" dirty="0" err="1" smtClean="0"/>
              <a:t>Flierl</a:t>
            </a:r>
            <a:r>
              <a:rPr lang="en-US" dirty="0" smtClean="0"/>
              <a:t>,</a:t>
            </a:r>
            <a:r>
              <a:rPr lang="en-US" baseline="0" dirty="0" smtClean="0"/>
              <a:t> Dave Glover, and others. More importantly, we shared the same philosophy.</a:t>
            </a:r>
            <a:endParaRPr lang="en-US" dirty="0"/>
          </a:p>
        </p:txBody>
      </p:sp>
      <p:sp>
        <p:nvSpPr>
          <p:cNvPr id="4" name="Slide Number Placeholder 3"/>
          <p:cNvSpPr>
            <a:spLocks noGrp="1"/>
          </p:cNvSpPr>
          <p:nvPr>
            <p:ph type="sldNum" sz="quarter" idx="10"/>
          </p:nvPr>
        </p:nvSpPr>
        <p:spPr/>
        <p:txBody>
          <a:bodyPr/>
          <a:lstStyle/>
          <a:p>
            <a:pPr>
              <a:defRPr/>
            </a:pPr>
            <a:fld id="{F0804C13-7A7F-49AB-922E-0C86525CD6F9}" type="slidenum">
              <a:rPr lang="en-US" smtClean="0"/>
              <a:pPr>
                <a:defRPr/>
              </a:pPr>
              <a:t>2</a:t>
            </a:fld>
            <a:endParaRPr lang="en-US"/>
          </a:p>
        </p:txBody>
      </p:sp>
    </p:spTree>
    <p:extLst>
      <p:ext uri="{BB962C8B-B14F-4D97-AF65-F5344CB8AC3E}">
        <p14:creationId xmlns:p14="http://schemas.microsoft.com/office/powerpoint/2010/main" val="1155137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A086430-C5DB-4314-926D-C5FF6A58960B}" type="slidenum">
              <a:rPr lang="en-US"/>
              <a:pPr/>
              <a:t>3</a:t>
            </a:fld>
            <a:endParaRPr lang="en-US"/>
          </a:p>
        </p:txBody>
      </p:sp>
      <p:sp>
        <p:nvSpPr>
          <p:cNvPr id="60418" name="Rectangle 7"/>
          <p:cNvSpPr txBox="1">
            <a:spLocks noGrp="1" noChangeArrowheads="1"/>
          </p:cNvSpPr>
          <p:nvPr/>
        </p:nvSpPr>
        <p:spPr bwMode="auto">
          <a:xfrm>
            <a:off x="5238833" y="6581766"/>
            <a:ext cx="4007803" cy="34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50" tIns="46125" rIns="92250" bIns="46125"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025DC5FF-D455-42B9-A380-B6C86881EA53}" type="slidenum">
              <a:rPr lang="en-US" sz="1200"/>
              <a:pPr algn="r"/>
              <a:t>3</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p:txBody>
          <a:bodyPr/>
          <a:lstStyle/>
          <a:p>
            <a:r>
              <a:rPr lang="en-US" dirty="0"/>
              <a:t>The Biological and Chemical Oceanography Data Management Office (BCO-DMO) was created to serve PIs funded by the NSF Geosciences Directorate (GEO) Division of Ocean Sciences (OCE) Biological and Chemical Oceanography Sections and Office of Polar Programs (OPP) Antarctic Sciences (ANT) Organisms &amp; Ecosystems Program.  BCO-DMO manages and serves oceanographic biogeochemical, ecological, and companion physical data and information developed in the course of scientific research and contributed by the originating investigators.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example by person, e.g. Peter Wiebe</a:t>
            </a:r>
            <a:endParaRPr lang="en-US" dirty="0"/>
          </a:p>
        </p:txBody>
      </p:sp>
      <p:sp>
        <p:nvSpPr>
          <p:cNvPr id="4" name="Slide Number Placeholder 3"/>
          <p:cNvSpPr>
            <a:spLocks noGrp="1"/>
          </p:cNvSpPr>
          <p:nvPr>
            <p:ph type="sldNum" sz="quarter" idx="10"/>
          </p:nvPr>
        </p:nvSpPr>
        <p:spPr/>
        <p:txBody>
          <a:bodyPr/>
          <a:lstStyle/>
          <a:p>
            <a:pPr>
              <a:defRPr/>
            </a:pPr>
            <a:fld id="{F0804C13-7A7F-49AB-922E-0C86525CD6F9}" type="slidenum">
              <a:rPr lang="en-US" smtClean="0"/>
              <a:pPr>
                <a:defRPr/>
              </a:pPr>
              <a:t>6</a:t>
            </a:fld>
            <a:endParaRPr lang="en-US"/>
          </a:p>
        </p:txBody>
      </p:sp>
    </p:spTree>
    <p:extLst>
      <p:ext uri="{BB962C8B-B14F-4D97-AF65-F5344CB8AC3E}">
        <p14:creationId xmlns:p14="http://schemas.microsoft.com/office/powerpoint/2010/main" val="1120248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University of Minnesota </a:t>
            </a:r>
            <a:r>
              <a:rPr lang="en-US" dirty="0" err="1" smtClean="0"/>
              <a:t>MapServer</a:t>
            </a:r>
            <a:r>
              <a:rPr lang="en-US" baseline="0" dirty="0" smtClean="0"/>
              <a:t> software, modified for our purposes.</a:t>
            </a:r>
          </a:p>
          <a:p>
            <a:r>
              <a:rPr lang="en-US" baseline="0" dirty="0" smtClean="0"/>
              <a:t>Image shows all currently available deployments (cruise tracks, buoys,</a:t>
            </a:r>
          </a:p>
          <a:p>
            <a:r>
              <a:rPr lang="en-US" baseline="0" dirty="0" smtClean="0"/>
              <a:t>etc.)</a:t>
            </a:r>
            <a:endParaRPr lang="en-US" dirty="0"/>
          </a:p>
        </p:txBody>
      </p:sp>
      <p:sp>
        <p:nvSpPr>
          <p:cNvPr id="4" name="Slide Number Placeholder 3"/>
          <p:cNvSpPr>
            <a:spLocks noGrp="1"/>
          </p:cNvSpPr>
          <p:nvPr>
            <p:ph type="sldNum" sz="quarter" idx="10"/>
          </p:nvPr>
        </p:nvSpPr>
        <p:spPr/>
        <p:txBody>
          <a:bodyPr/>
          <a:lstStyle/>
          <a:p>
            <a:pPr>
              <a:defRPr/>
            </a:pPr>
            <a:fld id="{F0804C13-7A7F-49AB-922E-0C86525CD6F9}" type="slidenum">
              <a:rPr lang="en-US" smtClean="0"/>
              <a:pPr>
                <a:defRPr/>
              </a:pPr>
              <a:t>7</a:t>
            </a:fld>
            <a:endParaRPr lang="en-US"/>
          </a:p>
        </p:txBody>
      </p:sp>
    </p:spTree>
    <p:extLst>
      <p:ext uri="{BB962C8B-B14F-4D97-AF65-F5344CB8AC3E}">
        <p14:creationId xmlns:p14="http://schemas.microsoft.com/office/powerpoint/2010/main" val="806298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Success can be measured</a:t>
            </a:r>
            <a:r>
              <a:rPr lang="en-US" baseline="0" dirty="0" smtClean="0"/>
              <a:t> by how many data points are available, or how many datasets are accessible. But the quality of the metadata and data are even more important than the numbers.</a:t>
            </a:r>
            <a:endParaRPr lang="en-US" dirty="0"/>
          </a:p>
        </p:txBody>
      </p:sp>
      <p:sp>
        <p:nvSpPr>
          <p:cNvPr id="4" name="Slide Number Placeholder 3"/>
          <p:cNvSpPr>
            <a:spLocks noGrp="1"/>
          </p:cNvSpPr>
          <p:nvPr>
            <p:ph type="sldNum" sz="quarter" idx="10"/>
          </p:nvPr>
        </p:nvSpPr>
        <p:spPr/>
        <p:txBody>
          <a:bodyPr/>
          <a:lstStyle/>
          <a:p>
            <a:pPr>
              <a:defRPr/>
            </a:pPr>
            <a:fld id="{F0804C13-7A7F-49AB-922E-0C86525CD6F9}" type="slidenum">
              <a:rPr lang="en-US" smtClean="0"/>
              <a:pPr>
                <a:defRPr/>
              </a:pPr>
              <a:t>10</a:t>
            </a:fld>
            <a:endParaRPr lang="en-US"/>
          </a:p>
        </p:txBody>
      </p:sp>
    </p:spTree>
    <p:extLst>
      <p:ext uri="{BB962C8B-B14F-4D97-AF65-F5344CB8AC3E}">
        <p14:creationId xmlns:p14="http://schemas.microsoft.com/office/powerpoint/2010/main" val="1649617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“BCO-DMO is not your enemy.</a:t>
            </a:r>
            <a:r>
              <a:rPr lang="en-US" baseline="0" dirty="0" smtClean="0"/>
              <a:t> They are your only hope.”</a:t>
            </a:r>
            <a:endParaRPr lang="en-US" dirty="0"/>
          </a:p>
        </p:txBody>
      </p:sp>
      <p:sp>
        <p:nvSpPr>
          <p:cNvPr id="4" name="Slide Number Placeholder 3"/>
          <p:cNvSpPr>
            <a:spLocks noGrp="1"/>
          </p:cNvSpPr>
          <p:nvPr>
            <p:ph type="sldNum" sz="quarter" idx="10"/>
          </p:nvPr>
        </p:nvSpPr>
        <p:spPr/>
        <p:txBody>
          <a:bodyPr/>
          <a:lstStyle/>
          <a:p>
            <a:pPr>
              <a:defRPr/>
            </a:pPr>
            <a:fld id="{F0804C13-7A7F-49AB-922E-0C86525CD6F9}" type="slidenum">
              <a:rPr lang="en-US" smtClean="0"/>
              <a:pPr>
                <a:defRPr/>
              </a:pPr>
              <a:t>12</a:t>
            </a:fld>
            <a:endParaRPr lang="en-US"/>
          </a:p>
        </p:txBody>
      </p:sp>
    </p:spTree>
    <p:extLst>
      <p:ext uri="{BB962C8B-B14F-4D97-AF65-F5344CB8AC3E}">
        <p14:creationId xmlns:p14="http://schemas.microsoft.com/office/powerpoint/2010/main" val="1797599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304" eaLnBrk="0" hangingPunct="0">
              <a:defRPr>
                <a:solidFill>
                  <a:schemeClr val="tx1"/>
                </a:solidFill>
                <a:latin typeface="Arial" charset="0"/>
              </a:defRPr>
            </a:lvl1pPr>
            <a:lvl2pPr marL="749530" indent="-288281" defTabSz="927304" eaLnBrk="0" hangingPunct="0">
              <a:defRPr>
                <a:solidFill>
                  <a:schemeClr val="tx1"/>
                </a:solidFill>
                <a:latin typeface="Arial" charset="0"/>
              </a:defRPr>
            </a:lvl2pPr>
            <a:lvl3pPr marL="1153124" indent="-230624" defTabSz="927304" eaLnBrk="0" hangingPunct="0">
              <a:defRPr>
                <a:solidFill>
                  <a:schemeClr val="tx1"/>
                </a:solidFill>
                <a:latin typeface="Arial" charset="0"/>
              </a:defRPr>
            </a:lvl3pPr>
            <a:lvl4pPr marL="1614373" indent="-230624" defTabSz="927304" eaLnBrk="0" hangingPunct="0">
              <a:defRPr>
                <a:solidFill>
                  <a:schemeClr val="tx1"/>
                </a:solidFill>
                <a:latin typeface="Arial" charset="0"/>
              </a:defRPr>
            </a:lvl4pPr>
            <a:lvl5pPr marL="2075623" indent="-230624" defTabSz="927304" eaLnBrk="0" hangingPunct="0">
              <a:defRPr>
                <a:solidFill>
                  <a:schemeClr val="tx1"/>
                </a:solidFill>
                <a:latin typeface="Arial" charset="0"/>
              </a:defRPr>
            </a:lvl5pPr>
            <a:lvl6pPr marL="2536873" indent="-230624" defTabSz="927304" eaLnBrk="0" fontAlgn="base" hangingPunct="0">
              <a:spcBef>
                <a:spcPct val="20000"/>
              </a:spcBef>
              <a:spcAft>
                <a:spcPct val="0"/>
              </a:spcAft>
              <a:buChar char="•"/>
              <a:defRPr>
                <a:solidFill>
                  <a:schemeClr val="tx1"/>
                </a:solidFill>
                <a:latin typeface="Arial" charset="0"/>
              </a:defRPr>
            </a:lvl6pPr>
            <a:lvl7pPr marL="2998122" indent="-230624" defTabSz="927304" eaLnBrk="0" fontAlgn="base" hangingPunct="0">
              <a:spcBef>
                <a:spcPct val="20000"/>
              </a:spcBef>
              <a:spcAft>
                <a:spcPct val="0"/>
              </a:spcAft>
              <a:buChar char="•"/>
              <a:defRPr>
                <a:solidFill>
                  <a:schemeClr val="tx1"/>
                </a:solidFill>
                <a:latin typeface="Arial" charset="0"/>
              </a:defRPr>
            </a:lvl7pPr>
            <a:lvl8pPr marL="3459372" indent="-230624" defTabSz="927304" eaLnBrk="0" fontAlgn="base" hangingPunct="0">
              <a:spcBef>
                <a:spcPct val="20000"/>
              </a:spcBef>
              <a:spcAft>
                <a:spcPct val="0"/>
              </a:spcAft>
              <a:buChar char="•"/>
              <a:defRPr>
                <a:solidFill>
                  <a:schemeClr val="tx1"/>
                </a:solidFill>
                <a:latin typeface="Arial" charset="0"/>
              </a:defRPr>
            </a:lvl8pPr>
            <a:lvl9pPr marL="3920620" indent="-230624" defTabSz="927304" eaLnBrk="0" fontAlgn="base" hangingPunct="0">
              <a:spcBef>
                <a:spcPct val="20000"/>
              </a:spcBef>
              <a:spcAft>
                <a:spcPct val="0"/>
              </a:spcAft>
              <a:buChar char="•"/>
              <a:defRPr>
                <a:solidFill>
                  <a:schemeClr val="tx1"/>
                </a:solidFill>
                <a:latin typeface="Arial" charset="0"/>
              </a:defRPr>
            </a:lvl9pPr>
          </a:lstStyle>
          <a:p>
            <a:pPr eaLnBrk="1" hangingPunct="1"/>
            <a:fld id="{D5414B13-5BDD-4011-ABF8-EF1FB713B064}" type="slidenum">
              <a:rPr lang="en-US" smtClean="0"/>
              <a:pPr eaLnBrk="1" hangingPunct="1"/>
              <a:t>14</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Federated search: </a:t>
            </a:r>
            <a:r>
              <a:rPr lang="en-US" dirty="0" smtClean="0">
                <a:effectLst/>
              </a:rPr>
              <a:t>simultaneous search of multiple searchable resources</a:t>
            </a:r>
            <a:endParaRPr lang="en-US" dirty="0" smtClean="0"/>
          </a:p>
          <a:p>
            <a:pPr eaLnBrk="1" hangingPunct="1"/>
            <a:r>
              <a:rPr lang="en-US" dirty="0" smtClean="0"/>
              <a:t>Faceted browse: </a:t>
            </a:r>
            <a:r>
              <a:rPr lang="en-US" dirty="0" smtClean="0">
                <a:effectLst/>
              </a:rPr>
              <a:t>accessing information organized according to a </a:t>
            </a:r>
            <a:r>
              <a:rPr lang="en-US" dirty="0" smtClean="0">
                <a:effectLst/>
                <a:hlinkClick r:id="rId3" action="ppaction://hlinkfile" tooltip="Faceted classification"/>
              </a:rPr>
              <a:t>faceted classification</a:t>
            </a:r>
            <a:r>
              <a:rPr lang="en-US" dirty="0" smtClean="0">
                <a:effectLst/>
              </a:rPr>
              <a:t> system; Facets correspond to properties of the information elements.</a:t>
            </a:r>
          </a:p>
          <a:p>
            <a:pPr eaLnBrk="1" hangingPunct="1"/>
            <a:endParaRPr lang="en-US" dirty="0" smtClean="0"/>
          </a:p>
          <a:p>
            <a:pPr eaLnBrk="1" hangingPunct="1"/>
            <a:r>
              <a:rPr lang="en-US" dirty="0" smtClean="0"/>
              <a:t>Once you find the data, determine fitness for purpose, download them … now what?</a:t>
            </a:r>
          </a:p>
          <a:p>
            <a:pPr eaLnBrk="1" hangingPunct="1"/>
            <a:r>
              <a:rPr lang="en-US" dirty="0" smtClean="0"/>
              <a:t>Do you have sufficient metadata to accurately interpret the data?</a:t>
            </a:r>
          </a:p>
          <a:p>
            <a:pPr eaLnBrk="1" hangingPunct="1"/>
            <a:r>
              <a:rPr lang="en-US" dirty="0" smtClean="0"/>
              <a:t>‘distributed heterogeneous data’, e.g. marine science data stored in different data repositories, e.g. OBIS, </a:t>
            </a:r>
            <a:r>
              <a:rPr lang="en-US" dirty="0" err="1" smtClean="0"/>
              <a:t>GenBank</a:t>
            </a:r>
            <a:r>
              <a:rPr lang="en-US" dirty="0" smtClean="0"/>
              <a:t>, BCO-DMO, BODC, NODC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23022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3739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bco-dmo.org         Biological and Chemical Oceanography Data Management Office          slide </a:t>
            </a:r>
            <a:fld id="{220662C7-DE72-4EE2-97BB-3ED686B7B47C}" type="slidenum">
              <a:rPr lang="en-US"/>
              <a:pPr/>
              <a:t>‹#›</a:t>
            </a:fld>
            <a:r>
              <a:rPr lang="en-US"/>
              <a:t> of 16</a:t>
            </a:r>
          </a:p>
        </p:txBody>
      </p:sp>
    </p:spTree>
    <p:extLst>
      <p:ext uri="{BB962C8B-B14F-4D97-AF65-F5344CB8AC3E}">
        <p14:creationId xmlns:p14="http://schemas.microsoft.com/office/powerpoint/2010/main" val="388969921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BCO-DMO-bg-pp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title"/>
          </p:nvPr>
        </p:nvSpPr>
        <p:spPr bwMode="auto">
          <a:xfrm>
            <a:off x="609600" y="11430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body" idx="1"/>
          </p:nvPr>
        </p:nvSpPr>
        <p:spPr bwMode="auto">
          <a:xfrm>
            <a:off x="609600" y="1905000"/>
            <a:ext cx="8229600"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3" name="Rectangle 7"/>
          <p:cNvSpPr>
            <a:spLocks noGrp="1" noChangeArrowheads="1"/>
          </p:cNvSpPr>
          <p:nvPr>
            <p:ph type="ftr" sz="quarter" idx="3"/>
          </p:nvPr>
        </p:nvSpPr>
        <p:spPr bwMode="auto">
          <a:xfrm>
            <a:off x="228600" y="6537325"/>
            <a:ext cx="8686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atin typeface="Trebuchet MS" pitchFamily="34" charset="0"/>
              </a:defRPr>
            </a:lvl1pPr>
          </a:lstStyle>
          <a:p>
            <a:pPr>
              <a:spcBef>
                <a:spcPct val="0"/>
              </a:spcBef>
              <a:buFontTx/>
              <a:buNone/>
            </a:pPr>
            <a:r>
              <a:rPr lang="en-US" sz="1400">
                <a:solidFill>
                  <a:srgbClr val="FFFFFF"/>
                </a:solidFill>
              </a:rPr>
              <a:t>bco-dmo.org         Biological and Chemical Oceanography Data Management Office          slide </a:t>
            </a:r>
            <a:fld id="{CBD879C6-EA70-4BF8-8403-B54B3F24E7D0}" type="slidenum">
              <a:rPr lang="en-US" sz="1400">
                <a:solidFill>
                  <a:srgbClr val="FFFFFF"/>
                </a:solidFill>
              </a:rPr>
              <a:pPr>
                <a:spcBef>
                  <a:spcPct val="0"/>
                </a:spcBef>
                <a:buFontTx/>
                <a:buNone/>
              </a:pPr>
              <a:t>‹#›</a:t>
            </a:fld>
            <a:r>
              <a:rPr lang="en-US" sz="1400">
                <a:solidFill>
                  <a:srgbClr val="FFFFFF"/>
                </a:solidFill>
              </a:rPr>
              <a:t> of 16</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3400" y="5867400"/>
            <a:ext cx="571500" cy="57150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5829300"/>
            <a:ext cx="666750" cy="609600"/>
          </a:xfrm>
          <a:prstGeom prst="rect">
            <a:avLst/>
          </a:prstGeom>
        </p:spPr>
      </p:pic>
    </p:spTree>
    <p:extLst>
      <p:ext uri="{BB962C8B-B14F-4D97-AF65-F5344CB8AC3E}">
        <p14:creationId xmlns:p14="http://schemas.microsoft.com/office/powerpoint/2010/main" val="323305247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3" r:id="rId3"/>
  </p:sldLayoutIdLst>
  <p:transition spd="med">
    <p:fade/>
  </p:transition>
  <p:hf sldNum="0" hdr="0" dt="0"/>
  <p:txStyles>
    <p:titleStyle>
      <a:lvl1pPr algn="l" rtl="0" fontAlgn="base">
        <a:spcBef>
          <a:spcPct val="0"/>
        </a:spcBef>
        <a:spcAft>
          <a:spcPct val="0"/>
        </a:spcAft>
        <a:defRPr sz="3200">
          <a:solidFill>
            <a:schemeClr val="accent2"/>
          </a:solidFill>
          <a:latin typeface="+mj-lt"/>
          <a:ea typeface="+mj-ea"/>
          <a:cs typeface="+mj-cs"/>
        </a:defRPr>
      </a:lvl1pPr>
      <a:lvl2pPr algn="l" rtl="0" fontAlgn="base">
        <a:spcBef>
          <a:spcPct val="0"/>
        </a:spcBef>
        <a:spcAft>
          <a:spcPct val="0"/>
        </a:spcAft>
        <a:defRPr sz="3200">
          <a:solidFill>
            <a:schemeClr val="accent2"/>
          </a:solidFill>
          <a:latin typeface="Arial" charset="0"/>
        </a:defRPr>
      </a:lvl2pPr>
      <a:lvl3pPr algn="l" rtl="0" fontAlgn="base">
        <a:spcBef>
          <a:spcPct val="0"/>
        </a:spcBef>
        <a:spcAft>
          <a:spcPct val="0"/>
        </a:spcAft>
        <a:defRPr sz="3200">
          <a:solidFill>
            <a:schemeClr val="accent2"/>
          </a:solidFill>
          <a:latin typeface="Arial" charset="0"/>
        </a:defRPr>
      </a:lvl3pPr>
      <a:lvl4pPr algn="l" rtl="0" fontAlgn="base">
        <a:spcBef>
          <a:spcPct val="0"/>
        </a:spcBef>
        <a:spcAft>
          <a:spcPct val="0"/>
        </a:spcAft>
        <a:defRPr sz="3200">
          <a:solidFill>
            <a:schemeClr val="accent2"/>
          </a:solidFill>
          <a:latin typeface="Arial" charset="0"/>
        </a:defRPr>
      </a:lvl4pPr>
      <a:lvl5pPr algn="l" rtl="0" fontAlgn="base">
        <a:spcBef>
          <a:spcPct val="0"/>
        </a:spcBef>
        <a:spcAft>
          <a:spcPct val="0"/>
        </a:spcAft>
        <a:defRPr sz="3200">
          <a:solidFill>
            <a:schemeClr val="accent2"/>
          </a:solidFill>
          <a:latin typeface="Arial" charset="0"/>
        </a:defRPr>
      </a:lvl5pPr>
      <a:lvl6pPr marL="457200" algn="l" rtl="0" fontAlgn="base">
        <a:spcBef>
          <a:spcPct val="0"/>
        </a:spcBef>
        <a:spcAft>
          <a:spcPct val="0"/>
        </a:spcAft>
        <a:defRPr sz="3200">
          <a:solidFill>
            <a:schemeClr val="accent2"/>
          </a:solidFill>
          <a:latin typeface="Arial" charset="0"/>
        </a:defRPr>
      </a:lvl6pPr>
      <a:lvl7pPr marL="914400" algn="l" rtl="0" fontAlgn="base">
        <a:spcBef>
          <a:spcPct val="0"/>
        </a:spcBef>
        <a:spcAft>
          <a:spcPct val="0"/>
        </a:spcAft>
        <a:defRPr sz="3200">
          <a:solidFill>
            <a:schemeClr val="accent2"/>
          </a:solidFill>
          <a:latin typeface="Arial" charset="0"/>
        </a:defRPr>
      </a:lvl7pPr>
      <a:lvl8pPr marL="1371600" algn="l" rtl="0" fontAlgn="base">
        <a:spcBef>
          <a:spcPct val="0"/>
        </a:spcBef>
        <a:spcAft>
          <a:spcPct val="0"/>
        </a:spcAft>
        <a:defRPr sz="3200">
          <a:solidFill>
            <a:schemeClr val="accent2"/>
          </a:solidFill>
          <a:latin typeface="Arial" charset="0"/>
        </a:defRPr>
      </a:lvl8pPr>
      <a:lvl9pPr marL="1828800" algn="l" rtl="0" fontAlgn="base">
        <a:spcBef>
          <a:spcPct val="0"/>
        </a:spcBef>
        <a:spcAft>
          <a:spcPct val="0"/>
        </a:spcAft>
        <a:defRPr sz="3200">
          <a:solidFill>
            <a:schemeClr val="accent2"/>
          </a:solidFill>
          <a:latin typeface="Arial" charset="0"/>
        </a:defRPr>
      </a:lvl9pPr>
    </p:titleStyle>
    <p:bodyStyle>
      <a:lvl1pPr marL="342900" indent="-342900" algn="l" rtl="0" fontAlgn="base">
        <a:spcBef>
          <a:spcPct val="20000"/>
        </a:spcBef>
        <a:spcAft>
          <a:spcPct val="0"/>
        </a:spcAft>
        <a:buClr>
          <a:schemeClr val="accent2"/>
        </a:buClr>
        <a:buFont typeface="Wingdings" pitchFamily="2" charset="2"/>
        <a:buChar char="l"/>
        <a:defRPr sz="2400">
          <a:solidFill>
            <a:schemeClr val="tx1"/>
          </a:solidFill>
          <a:latin typeface="+mn-lt"/>
          <a:ea typeface="+mn-ea"/>
          <a:cs typeface="+mn-cs"/>
        </a:defRPr>
      </a:lvl1pPr>
      <a:lvl2pPr marL="742950" indent="-285750" algn="l" rtl="0" fontAlgn="base">
        <a:spcBef>
          <a:spcPct val="20000"/>
        </a:spcBef>
        <a:spcAft>
          <a:spcPct val="0"/>
        </a:spcAft>
        <a:buClr>
          <a:srgbClr val="04617B"/>
        </a:buClr>
        <a:buFont typeface="Wingdings" pitchFamily="2" charset="2"/>
        <a:buChar char="l"/>
        <a:defRPr sz="2000">
          <a:solidFill>
            <a:schemeClr val="tx1"/>
          </a:solidFill>
          <a:latin typeface="+mn-lt"/>
        </a:defRPr>
      </a:lvl2pPr>
      <a:lvl3pPr marL="1143000" indent="-228600" algn="l" rtl="0" fontAlgn="base">
        <a:spcBef>
          <a:spcPct val="20000"/>
        </a:spcBef>
        <a:spcAft>
          <a:spcPct val="0"/>
        </a:spcAft>
        <a:buClr>
          <a:srgbClr val="0099CC"/>
        </a:buClr>
        <a:buFont typeface="Wingdings" pitchFamily="2" charset="2"/>
        <a:buChar char="l"/>
        <a:defRPr>
          <a:solidFill>
            <a:schemeClr val="tx1"/>
          </a:solidFill>
          <a:latin typeface="+mn-lt"/>
        </a:defRPr>
      </a:lvl3pPr>
      <a:lvl4pPr marL="1600200" indent="-228600" algn="l" rtl="0" fontAlgn="base">
        <a:spcBef>
          <a:spcPct val="20000"/>
        </a:spcBef>
        <a:spcAft>
          <a:spcPct val="0"/>
        </a:spcAft>
        <a:buClr>
          <a:srgbClr val="6F699B"/>
        </a:buClr>
        <a:buFont typeface="Wingdings" pitchFamily="2" charset="2"/>
        <a:buChar char="l"/>
        <a:defRPr>
          <a:solidFill>
            <a:schemeClr val="tx1"/>
          </a:solidFill>
          <a:latin typeface="+mn-lt"/>
        </a:defRPr>
      </a:lvl4pPr>
      <a:lvl5pPr marL="2057400" indent="-228600" algn="l" rtl="0" fontAlgn="base">
        <a:spcBef>
          <a:spcPct val="20000"/>
        </a:spcBef>
        <a:spcAft>
          <a:spcPct val="0"/>
        </a:spcAft>
        <a:buClr>
          <a:srgbClr val="009999"/>
        </a:buClr>
        <a:buFont typeface="Wingdings" pitchFamily="2" charset="2"/>
        <a:buChar char="l"/>
        <a:defRPr>
          <a:solidFill>
            <a:schemeClr val="tx1"/>
          </a:solidFill>
          <a:latin typeface="+mn-lt"/>
        </a:defRPr>
      </a:lvl5pPr>
      <a:lvl6pPr marL="2514600" indent="-228600" algn="l" rtl="0" fontAlgn="base">
        <a:spcBef>
          <a:spcPct val="20000"/>
        </a:spcBef>
        <a:spcAft>
          <a:spcPct val="0"/>
        </a:spcAft>
        <a:buClr>
          <a:srgbClr val="009999"/>
        </a:buClr>
        <a:buFont typeface="Wingdings" pitchFamily="2" charset="2"/>
        <a:buChar char="l"/>
        <a:defRPr>
          <a:solidFill>
            <a:schemeClr val="tx1"/>
          </a:solidFill>
          <a:latin typeface="+mn-lt"/>
        </a:defRPr>
      </a:lvl6pPr>
      <a:lvl7pPr marL="2971800" indent="-228600" algn="l" rtl="0" fontAlgn="base">
        <a:spcBef>
          <a:spcPct val="20000"/>
        </a:spcBef>
        <a:spcAft>
          <a:spcPct val="0"/>
        </a:spcAft>
        <a:buClr>
          <a:srgbClr val="009999"/>
        </a:buClr>
        <a:buFont typeface="Wingdings" pitchFamily="2" charset="2"/>
        <a:buChar char="l"/>
        <a:defRPr>
          <a:solidFill>
            <a:schemeClr val="tx1"/>
          </a:solidFill>
          <a:latin typeface="+mn-lt"/>
        </a:defRPr>
      </a:lvl7pPr>
      <a:lvl8pPr marL="3429000" indent="-228600" algn="l" rtl="0" fontAlgn="base">
        <a:spcBef>
          <a:spcPct val="20000"/>
        </a:spcBef>
        <a:spcAft>
          <a:spcPct val="0"/>
        </a:spcAft>
        <a:buClr>
          <a:srgbClr val="009999"/>
        </a:buClr>
        <a:buFont typeface="Wingdings" pitchFamily="2" charset="2"/>
        <a:buChar char="l"/>
        <a:defRPr>
          <a:solidFill>
            <a:schemeClr val="tx1"/>
          </a:solidFill>
          <a:latin typeface="+mn-lt"/>
        </a:defRPr>
      </a:lvl8pPr>
      <a:lvl9pPr marL="3886200" indent="-228600" algn="l" rtl="0" fontAlgn="base">
        <a:spcBef>
          <a:spcPct val="20000"/>
        </a:spcBef>
        <a:spcAft>
          <a:spcPct val="0"/>
        </a:spcAft>
        <a:buClr>
          <a:srgbClr val="009999"/>
        </a:buClr>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rgroman@whoi.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hyperlink" Target="mailto:rgroman@whoi.edu" TargetMode="Externa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osprey.bcodmo.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mapservice.bco-dmo.org/mapserver/maps-o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685800" y="1304925"/>
            <a:ext cx="7772400" cy="1470025"/>
          </a:xfrm>
        </p:spPr>
        <p:txBody>
          <a:bodyPr/>
          <a:lstStyle/>
          <a:p>
            <a:pPr algn="ctr" eaLnBrk="1" hangingPunct="1"/>
            <a:r>
              <a:rPr lang="en-US" dirty="0" smtClean="0"/>
              <a:t>Data Management Practices:</a:t>
            </a:r>
            <a:br>
              <a:rPr lang="en-US" dirty="0" smtClean="0"/>
            </a:br>
            <a:r>
              <a:rPr lang="en-US" dirty="0" smtClean="0"/>
              <a:t>BCO-DMO’s Successes and Challenges</a:t>
            </a:r>
          </a:p>
        </p:txBody>
      </p:sp>
      <p:sp>
        <p:nvSpPr>
          <p:cNvPr id="3076" name="Rectangle 14"/>
          <p:cNvSpPr>
            <a:spLocks noGrp="1" noChangeArrowheads="1"/>
          </p:cNvSpPr>
          <p:nvPr>
            <p:ph type="subTitle" idx="1"/>
          </p:nvPr>
        </p:nvSpPr>
        <p:spPr>
          <a:xfrm>
            <a:off x="457200" y="2743200"/>
            <a:ext cx="8229600" cy="2971800"/>
          </a:xfrm>
          <a:noFill/>
        </p:spPr>
        <p:txBody>
          <a:bodyPr/>
          <a:lstStyle/>
          <a:p>
            <a:pPr eaLnBrk="1" hangingPunct="1">
              <a:lnSpc>
                <a:spcPct val="90000"/>
              </a:lnSpc>
            </a:pPr>
            <a:r>
              <a:rPr lang="en-US" sz="2800" dirty="0" smtClean="0">
                <a:solidFill>
                  <a:srgbClr val="000099"/>
                </a:solidFill>
              </a:rPr>
              <a:t>  </a:t>
            </a:r>
            <a:br>
              <a:rPr lang="en-US" sz="2800" dirty="0" smtClean="0">
                <a:solidFill>
                  <a:srgbClr val="000099"/>
                </a:solidFill>
              </a:rPr>
            </a:br>
            <a:r>
              <a:rPr lang="en-US" sz="2000" dirty="0" smtClean="0">
                <a:solidFill>
                  <a:srgbClr val="000099"/>
                </a:solidFill>
              </a:rPr>
              <a:t>Bob Groman</a:t>
            </a:r>
          </a:p>
          <a:p>
            <a:pPr eaLnBrk="1" hangingPunct="1">
              <a:lnSpc>
                <a:spcPct val="90000"/>
              </a:lnSpc>
            </a:pPr>
            <a:r>
              <a:rPr lang="en-US" sz="2000" dirty="0" smtClean="0">
                <a:solidFill>
                  <a:srgbClr val="000099"/>
                </a:solidFill>
              </a:rPr>
              <a:t>BCO-DMO</a:t>
            </a:r>
          </a:p>
          <a:p>
            <a:pPr eaLnBrk="1" hangingPunct="1">
              <a:lnSpc>
                <a:spcPct val="90000"/>
              </a:lnSpc>
            </a:pPr>
            <a:r>
              <a:rPr lang="en-US" sz="2000" dirty="0" smtClean="0">
                <a:solidFill>
                  <a:srgbClr val="000099"/>
                </a:solidFill>
              </a:rPr>
              <a:t>Woods Hole Oceanographic Institution</a:t>
            </a:r>
          </a:p>
          <a:p>
            <a:pPr eaLnBrk="1" hangingPunct="1">
              <a:lnSpc>
                <a:spcPct val="90000"/>
              </a:lnSpc>
            </a:pPr>
            <a:endParaRPr lang="en-US" sz="2000" dirty="0">
              <a:solidFill>
                <a:srgbClr val="000099"/>
              </a:solidFill>
            </a:endParaRPr>
          </a:p>
          <a:p>
            <a:pPr eaLnBrk="1" hangingPunct="1">
              <a:lnSpc>
                <a:spcPct val="90000"/>
              </a:lnSpc>
            </a:pPr>
            <a:r>
              <a:rPr lang="en-US" dirty="0" smtClean="0">
                <a:solidFill>
                  <a:srgbClr val="000099"/>
                </a:solidFill>
              </a:rPr>
              <a:t>NERACOOS/</a:t>
            </a:r>
            <a:r>
              <a:rPr lang="en-US" dirty="0" err="1" smtClean="0">
                <a:solidFill>
                  <a:srgbClr val="000099"/>
                </a:solidFill>
              </a:rPr>
              <a:t>NeCODP</a:t>
            </a:r>
            <a:r>
              <a:rPr lang="en-US" dirty="0" smtClean="0">
                <a:solidFill>
                  <a:srgbClr val="000099"/>
                </a:solidFill>
              </a:rPr>
              <a:t> </a:t>
            </a:r>
          </a:p>
          <a:p>
            <a:pPr eaLnBrk="1" hangingPunct="1">
              <a:lnSpc>
                <a:spcPct val="90000"/>
              </a:lnSpc>
            </a:pPr>
            <a:r>
              <a:rPr lang="en-US" dirty="0" smtClean="0">
                <a:solidFill>
                  <a:srgbClr val="000099"/>
                </a:solidFill>
              </a:rPr>
              <a:t>Data Management Workshop</a:t>
            </a:r>
          </a:p>
          <a:p>
            <a:pPr eaLnBrk="1" hangingPunct="1">
              <a:lnSpc>
                <a:spcPct val="90000"/>
              </a:lnSpc>
            </a:pPr>
            <a:r>
              <a:rPr lang="en-US" smtClean="0">
                <a:solidFill>
                  <a:srgbClr val="000099"/>
                </a:solidFill>
              </a:rPr>
              <a:t>September </a:t>
            </a:r>
            <a:r>
              <a:rPr lang="en-US" dirty="0" smtClean="0">
                <a:solidFill>
                  <a:srgbClr val="000099"/>
                </a:solidFill>
              </a:rPr>
              <a:t>26, 2012</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How the system is used:</a:t>
            </a:r>
            <a:endParaRPr lang="en-US" sz="3600" dirty="0"/>
          </a:p>
        </p:txBody>
      </p:sp>
      <p:sp>
        <p:nvSpPr>
          <p:cNvPr id="3" name="Content Placeholder 2"/>
          <p:cNvSpPr>
            <a:spLocks noGrp="1"/>
          </p:cNvSpPr>
          <p:nvPr>
            <p:ph idx="1"/>
          </p:nvPr>
        </p:nvSpPr>
        <p:spPr>
          <a:xfrm>
            <a:off x="609600" y="2362200"/>
            <a:ext cx="8229600" cy="3124200"/>
          </a:xfrm>
        </p:spPr>
        <p:txBody>
          <a:bodyPr/>
          <a:lstStyle/>
          <a:p>
            <a:r>
              <a:rPr lang="en-US" sz="3200" dirty="0" smtClean="0"/>
              <a:t>Keyword search in </a:t>
            </a:r>
            <a:r>
              <a:rPr lang="en-US" sz="3200" dirty="0" err="1" smtClean="0"/>
              <a:t>MapServer</a:t>
            </a:r>
            <a:endParaRPr lang="en-US" sz="3200" dirty="0" smtClean="0"/>
          </a:p>
          <a:p>
            <a:r>
              <a:rPr lang="en-US" sz="3200" dirty="0" smtClean="0"/>
              <a:t>Rubber banding boundary in </a:t>
            </a:r>
            <a:r>
              <a:rPr lang="en-US" sz="3200" dirty="0" err="1" smtClean="0"/>
              <a:t>MapServer</a:t>
            </a:r>
            <a:endParaRPr lang="en-US" sz="3200" dirty="0" smtClean="0"/>
          </a:p>
          <a:p>
            <a:r>
              <a:rPr lang="en-US" sz="3200" dirty="0" smtClean="0"/>
              <a:t>Category search in text-based interface</a:t>
            </a:r>
          </a:p>
          <a:p>
            <a:r>
              <a:rPr lang="en-US" sz="3200" dirty="0" smtClean="0"/>
              <a:t>Faceted search in (beta) advanced search</a:t>
            </a:r>
          </a:p>
          <a:p>
            <a:r>
              <a:rPr lang="en-US" sz="3200" dirty="0" smtClean="0"/>
              <a:t>View the data for fitness of purpose</a:t>
            </a:r>
            <a:endParaRPr lang="en-US" sz="3200" dirty="0"/>
          </a:p>
        </p:txBody>
      </p:sp>
    </p:spTree>
    <p:extLst>
      <p:ext uri="{BB962C8B-B14F-4D97-AF65-F5344CB8AC3E}">
        <p14:creationId xmlns:p14="http://schemas.microsoft.com/office/powerpoint/2010/main" val="2032935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Successes (continued): How the system is used</a:t>
            </a:r>
            <a:endParaRPr lang="en-US" sz="2800" dirty="0"/>
          </a:p>
        </p:txBody>
      </p:sp>
      <p:pic>
        <p:nvPicPr>
          <p:cNvPr id="4" name="Picture 2" descr="C:\Users\Bob\Desktop\MapServer plotting options\X-Y - graph it option.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905000"/>
            <a:ext cx="293934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5298" name="Picture 2" descr="C:\Users\Bob\Desktop\MapServer plotting options\AL9906 C. finmarchicus cubic meter abundanc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1" y="1981200"/>
            <a:ext cx="2133600" cy="1966390"/>
          </a:xfrm>
          <a:prstGeom prst="rect">
            <a:avLst/>
          </a:prstGeom>
          <a:noFill/>
          <a:extLst>
            <a:ext uri="{909E8E84-426E-40DD-AFC4-6F175D3DCCD1}">
              <a14:hiddenFill xmlns:a14="http://schemas.microsoft.com/office/drawing/2010/main">
                <a:solidFill>
                  <a:srgbClr val="FFFFFF"/>
                </a:solidFill>
              </a14:hiddenFill>
            </a:ext>
          </a:extLst>
        </p:spPr>
      </p:pic>
      <p:pic>
        <p:nvPicPr>
          <p:cNvPr id="55299" name="Picture 3" descr="C:\Users\Bob\Desktop\MapServer plotting options\CARIACO HG93 Niskin Bottle O2 time seri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2133600"/>
            <a:ext cx="2499032" cy="1813990"/>
          </a:xfrm>
          <a:prstGeom prst="rect">
            <a:avLst/>
          </a:prstGeom>
          <a:noFill/>
          <a:extLst>
            <a:ext uri="{909E8E84-426E-40DD-AFC4-6F175D3DCCD1}">
              <a14:hiddenFill xmlns:a14="http://schemas.microsoft.com/office/drawing/2010/main">
                <a:solidFill>
                  <a:srgbClr val="FFFFFF"/>
                </a:solidFill>
              </a14:hiddenFill>
            </a:ext>
          </a:extLst>
        </p:spPr>
      </p:pic>
      <p:pic>
        <p:nvPicPr>
          <p:cNvPr id="55300" name="Picture 4" descr="C:\Users\Bob\Desktop\MapServer plotting options\PS24_1 CTD_MOCNESS10 Google Earth 4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4038600"/>
            <a:ext cx="1810026" cy="1855548"/>
          </a:xfrm>
          <a:prstGeom prst="rect">
            <a:avLst/>
          </a:prstGeom>
          <a:noFill/>
          <a:extLst>
            <a:ext uri="{909E8E84-426E-40DD-AFC4-6F175D3DCCD1}">
              <a14:hiddenFill xmlns:a14="http://schemas.microsoft.com/office/drawing/2010/main">
                <a:solidFill>
                  <a:srgbClr val="FFFFFF"/>
                </a:solidFill>
              </a14:hiddenFill>
            </a:ext>
          </a:extLst>
        </p:spPr>
      </p:pic>
      <p:pic>
        <p:nvPicPr>
          <p:cNvPr id="55301" name="Picture 5" descr="C:\Users\Bob\Desktop\MapServer plotting options\Polar projecti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0" y="4114800"/>
            <a:ext cx="299904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340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Challenges</a:t>
            </a:r>
            <a:endParaRPr lang="en-US" sz="3600" dirty="0"/>
          </a:p>
        </p:txBody>
      </p:sp>
      <p:sp>
        <p:nvSpPr>
          <p:cNvPr id="3" name="Content Placeholder 2"/>
          <p:cNvSpPr>
            <a:spLocks noGrp="1"/>
          </p:cNvSpPr>
          <p:nvPr>
            <p:ph idx="1"/>
          </p:nvPr>
        </p:nvSpPr>
        <p:spPr>
          <a:xfrm>
            <a:off x="609600" y="1905000"/>
            <a:ext cx="8229600" cy="4221163"/>
          </a:xfrm>
        </p:spPr>
        <p:txBody>
          <a:bodyPr/>
          <a:lstStyle/>
          <a:p>
            <a:r>
              <a:rPr lang="en-US" sz="3200" dirty="0" smtClean="0"/>
              <a:t>BCO-DMO approach is labor intensive</a:t>
            </a:r>
          </a:p>
          <a:p>
            <a:pPr lvl="1"/>
            <a:r>
              <a:rPr lang="en-US" sz="2800" dirty="0" smtClean="0"/>
              <a:t>This is fundamental to our success</a:t>
            </a:r>
          </a:p>
          <a:p>
            <a:pPr lvl="1"/>
            <a:r>
              <a:rPr lang="en-US" sz="2800" dirty="0" smtClean="0"/>
              <a:t>Go to science meetings</a:t>
            </a:r>
          </a:p>
          <a:p>
            <a:pPr lvl="1"/>
            <a:r>
              <a:rPr lang="en-US" sz="2800" dirty="0" smtClean="0"/>
              <a:t>Read the science papers</a:t>
            </a:r>
          </a:p>
          <a:p>
            <a:r>
              <a:rPr lang="en-US" sz="3200" dirty="0" smtClean="0"/>
              <a:t>Does it scale?</a:t>
            </a:r>
          </a:p>
          <a:p>
            <a:r>
              <a:rPr lang="en-US" sz="3200" dirty="0" smtClean="0"/>
              <a:t>Lack of standards/too many standards</a:t>
            </a:r>
            <a:endParaRPr lang="en-US" sz="3200" dirty="0"/>
          </a:p>
          <a:p>
            <a:r>
              <a:rPr lang="en-US" sz="3200" dirty="0" smtClean="0"/>
              <a:t>Interoperability (deserves its own slide)</a:t>
            </a:r>
            <a:endParaRPr lang="en-US" sz="3200" dirty="0"/>
          </a:p>
        </p:txBody>
      </p:sp>
    </p:spTree>
    <p:extLst>
      <p:ext uri="{BB962C8B-B14F-4D97-AF65-F5344CB8AC3E}">
        <p14:creationId xmlns:p14="http://schemas.microsoft.com/office/powerpoint/2010/main" val="1157250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dirty="0" smtClean="0"/>
              <a:t>Challenges: Achieving Interoperability</a:t>
            </a:r>
            <a:endParaRPr lang="en-US" dirty="0"/>
          </a:p>
        </p:txBody>
      </p:sp>
      <p:sp>
        <p:nvSpPr>
          <p:cNvPr id="86019" name="Rectangle 3"/>
          <p:cNvSpPr>
            <a:spLocks noGrp="1" noChangeArrowheads="1"/>
          </p:cNvSpPr>
          <p:nvPr>
            <p:ph type="body" idx="1"/>
          </p:nvPr>
        </p:nvSpPr>
        <p:spPr/>
        <p:txBody>
          <a:bodyPr/>
          <a:lstStyle/>
          <a:p>
            <a:r>
              <a:rPr lang="en-US" sz="2800" dirty="0"/>
              <a:t>The ability of different data repository systems to exchange and integrate data and information and present a unified view to the user.</a:t>
            </a:r>
          </a:p>
          <a:p>
            <a:pPr lvl="1"/>
            <a:r>
              <a:rPr lang="en-US" sz="2400" dirty="0"/>
              <a:t>Requires syntactic (format) compatibility</a:t>
            </a:r>
            <a:r>
              <a:rPr lang="en-US" dirty="0"/>
              <a:t>.</a:t>
            </a:r>
          </a:p>
          <a:p>
            <a:pPr lvl="2"/>
            <a:r>
              <a:rPr lang="en-US" dirty="0"/>
              <a:t>e.g. access/security, file formats, transfer protocols.</a:t>
            </a:r>
          </a:p>
          <a:p>
            <a:pPr lvl="2"/>
            <a:r>
              <a:rPr lang="en-US" dirty="0"/>
              <a:t>to retrieve data and information.</a:t>
            </a:r>
          </a:p>
          <a:p>
            <a:pPr lvl="1"/>
            <a:r>
              <a:rPr lang="en-US" sz="2400" dirty="0"/>
              <a:t>Requires semantic (language) compatibility</a:t>
            </a:r>
            <a:r>
              <a:rPr lang="en-US" dirty="0"/>
              <a:t>.</a:t>
            </a:r>
          </a:p>
          <a:p>
            <a:pPr lvl="2"/>
            <a:r>
              <a:rPr lang="en-US" dirty="0"/>
              <a:t>e.g. metadata standards, controlled vocabularies, ontologies</a:t>
            </a:r>
          </a:p>
          <a:p>
            <a:pPr lvl="2"/>
            <a:r>
              <a:rPr lang="en-US" dirty="0"/>
              <a:t>to understand data and information.</a:t>
            </a:r>
          </a:p>
          <a:p>
            <a:endParaRPr lang="en-US" dirty="0"/>
          </a:p>
        </p:txBody>
      </p:sp>
      <p:sp>
        <p:nvSpPr>
          <p:cNvPr id="86020" name="Text Box 4"/>
          <p:cNvSpPr txBox="1">
            <a:spLocks noChangeArrowheads="1"/>
          </p:cNvSpPr>
          <p:nvPr/>
        </p:nvSpPr>
        <p:spPr bwMode="auto">
          <a:xfrm>
            <a:off x="4540250" y="0"/>
            <a:ext cx="426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spcBef>
                <a:spcPct val="50000"/>
              </a:spcBef>
            </a:pPr>
            <a:r>
              <a:rPr lang="en-US" sz="1800">
                <a:solidFill>
                  <a:schemeClr val="bg1"/>
                </a:solidFill>
                <a:latin typeface="Trebuchet MS" pitchFamily="34" charset="0"/>
              </a:rPr>
              <a:t>What else is needed?</a:t>
            </a:r>
          </a:p>
        </p:txBody>
      </p:sp>
    </p:spTree>
    <p:extLst>
      <p:ext uri="{BB962C8B-B14F-4D97-AF65-F5344CB8AC3E}">
        <p14:creationId xmlns:p14="http://schemas.microsoft.com/office/powerpoint/2010/main" val="389865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609600" y="1295400"/>
            <a:ext cx="8229600" cy="762000"/>
          </a:xfrm>
        </p:spPr>
        <p:txBody>
          <a:bodyPr/>
          <a:lstStyle/>
          <a:p>
            <a:pPr algn="ctr" eaLnBrk="1" hangingPunct="1"/>
            <a:r>
              <a:rPr lang="en-US" dirty="0" smtClean="0"/>
              <a:t>Challenges: New expectations for </a:t>
            </a:r>
            <a:br>
              <a:rPr lang="en-US" dirty="0" smtClean="0"/>
            </a:br>
            <a:r>
              <a:rPr lang="en-US" dirty="0" smtClean="0"/>
              <a:t>data access</a:t>
            </a:r>
          </a:p>
        </p:txBody>
      </p:sp>
      <p:sp>
        <p:nvSpPr>
          <p:cNvPr id="18437" name="Rectangle 3"/>
          <p:cNvSpPr>
            <a:spLocks noGrp="1" noChangeArrowheads="1"/>
          </p:cNvSpPr>
          <p:nvPr>
            <p:ph idx="1"/>
          </p:nvPr>
        </p:nvSpPr>
        <p:spPr>
          <a:xfrm>
            <a:off x="609600" y="2175217"/>
            <a:ext cx="7848600" cy="3706813"/>
          </a:xfrm>
        </p:spPr>
        <p:txBody>
          <a:bodyPr/>
          <a:lstStyle/>
          <a:p>
            <a:pPr eaLnBrk="1" hangingPunct="1"/>
            <a:r>
              <a:rPr lang="en-US" dirty="0" smtClean="0"/>
              <a:t>New tools based on emerging technologies are being developed to address the challenge of </a:t>
            </a:r>
            <a:br>
              <a:rPr lang="en-US" dirty="0" smtClean="0"/>
            </a:br>
            <a:r>
              <a:rPr lang="en-US" dirty="0" smtClean="0"/>
              <a:t>	</a:t>
            </a:r>
            <a:r>
              <a:rPr lang="en-US" dirty="0" smtClean="0">
                <a:solidFill>
                  <a:schemeClr val="accent2"/>
                </a:solidFill>
              </a:rPr>
              <a:t>integration of distributed heterogeneous data</a:t>
            </a:r>
            <a:endParaRPr lang="en-US" dirty="0" smtClean="0"/>
          </a:p>
          <a:p>
            <a:pPr eaLnBrk="1" hangingPunct="1"/>
            <a:r>
              <a:rPr lang="en-US" dirty="0"/>
              <a:t>I</a:t>
            </a:r>
            <a:r>
              <a:rPr lang="en-US" dirty="0" smtClean="0"/>
              <a:t>nformatics</a:t>
            </a:r>
          </a:p>
          <a:p>
            <a:pPr eaLnBrk="1" hangingPunct="1"/>
            <a:r>
              <a:rPr lang="en-US" dirty="0"/>
              <a:t>S</a:t>
            </a:r>
            <a:r>
              <a:rPr lang="en-US" dirty="0" smtClean="0"/>
              <a:t>emantic mediation</a:t>
            </a:r>
          </a:p>
          <a:p>
            <a:pPr eaLnBrk="1" hangingPunct="1"/>
            <a:r>
              <a:rPr lang="en-US" dirty="0"/>
              <a:t>C</a:t>
            </a:r>
            <a:r>
              <a:rPr lang="en-US" dirty="0" smtClean="0"/>
              <a:t>ontrolled vocabularies</a:t>
            </a:r>
          </a:p>
          <a:p>
            <a:pPr eaLnBrk="1" hangingPunct="1"/>
            <a:r>
              <a:rPr lang="en-US" dirty="0"/>
              <a:t>R</a:t>
            </a:r>
            <a:r>
              <a:rPr lang="en-US" dirty="0" smtClean="0"/>
              <a:t>egistered ontologies</a:t>
            </a:r>
          </a:p>
          <a:p>
            <a:pPr eaLnBrk="1" hangingPunct="1"/>
            <a:r>
              <a:rPr lang="en-US" dirty="0" smtClean="0"/>
              <a:t>Federated search </a:t>
            </a:r>
          </a:p>
          <a:p>
            <a:pPr eaLnBrk="1" hangingPunct="1"/>
            <a:r>
              <a:rPr lang="en-US" dirty="0"/>
              <a:t>F</a:t>
            </a:r>
            <a:r>
              <a:rPr lang="en-US" dirty="0" smtClean="0"/>
              <a:t>aceted browse – semantically enabled search</a:t>
            </a:r>
          </a:p>
          <a:p>
            <a:pPr marL="0" indent="0" eaLnBrk="1" hangingPunct="1">
              <a:buNone/>
            </a:pPr>
            <a:endParaRPr lang="en-US" dirty="0" smtClean="0"/>
          </a:p>
          <a:p>
            <a:pPr eaLnBrk="1" hangingPunct="1"/>
            <a:endParaRPr lang="en-US" dirty="0" smtClean="0"/>
          </a:p>
        </p:txBody>
      </p:sp>
      <p:sp>
        <p:nvSpPr>
          <p:cNvPr id="13" name="5-Point Star 12"/>
          <p:cNvSpPr/>
          <p:nvPr/>
        </p:nvSpPr>
        <p:spPr bwMode="auto">
          <a:xfrm>
            <a:off x="5486400" y="5867400"/>
            <a:ext cx="914400" cy="914400"/>
          </a:xfrm>
          <a:prstGeom prst="star5">
            <a:avLst>
              <a:gd name="adj" fmla="val 19098"/>
              <a:gd name="hf" fmla="val 105146"/>
              <a:gd name="vf" fmla="val 110557"/>
            </a:avLst>
          </a:prstGeom>
          <a:noFill/>
          <a:ln w="9525" cap="flat" cmpd="sng" algn="ctr">
            <a:noFill/>
            <a:prstDash val="solid"/>
            <a:round/>
            <a:headEnd type="none" w="med" len="med"/>
            <a:tailEnd type="none" w="med" len="med"/>
          </a:ln>
          <a:effectLst/>
        </p:spPr>
        <p:txBody>
          <a:bodyPr/>
          <a:lstStyle/>
          <a:p>
            <a:pPr marL="342900" indent="-342900">
              <a:buFontTx/>
              <a:buBlip>
                <a:blip r:embed="rId3"/>
              </a:buBlip>
              <a:defRPr/>
            </a:pPr>
            <a:endParaRPr lang="en-US"/>
          </a:p>
        </p:txBody>
      </p:sp>
      <p:sp>
        <p:nvSpPr>
          <p:cNvPr id="14" name="5-Point Star 13"/>
          <p:cNvSpPr/>
          <p:nvPr/>
        </p:nvSpPr>
        <p:spPr bwMode="auto">
          <a:xfrm>
            <a:off x="5562600" y="5943600"/>
            <a:ext cx="762000" cy="914400"/>
          </a:xfrm>
          <a:prstGeom prst="star5">
            <a:avLst/>
          </a:prstGeom>
          <a:noFill/>
          <a:ln w="9525" cap="flat" cmpd="sng" algn="ctr">
            <a:noFill/>
            <a:prstDash val="solid"/>
            <a:round/>
            <a:headEnd type="none" w="med" len="med"/>
            <a:tailEnd type="none" w="med" len="med"/>
          </a:ln>
          <a:effectLst/>
        </p:spPr>
        <p:txBody>
          <a:bodyPr/>
          <a:lstStyle/>
          <a:p>
            <a:pPr marL="342900" indent="-342900">
              <a:buFontTx/>
              <a:buBlip>
                <a:blip r:embed="rId3"/>
              </a:buBlip>
              <a:defRPr/>
            </a:pPr>
            <a:endParaRPr lang="en-US"/>
          </a:p>
        </p:txBody>
      </p:sp>
      <p:grpSp>
        <p:nvGrpSpPr>
          <p:cNvPr id="18440" name="Group 17"/>
          <p:cNvGrpSpPr>
            <a:grpSpLocks/>
          </p:cNvGrpSpPr>
          <p:nvPr/>
        </p:nvGrpSpPr>
        <p:grpSpPr bwMode="auto">
          <a:xfrm>
            <a:off x="4292735" y="3675586"/>
            <a:ext cx="3238500" cy="1791989"/>
            <a:chOff x="5562600" y="3659658"/>
            <a:chExt cx="3581400" cy="2015622"/>
          </a:xfrm>
        </p:grpSpPr>
        <p:sp>
          <p:nvSpPr>
            <p:cNvPr id="18441" name="TextBox 6"/>
            <p:cNvSpPr txBox="1">
              <a:spLocks noChangeArrowheads="1"/>
            </p:cNvSpPr>
            <p:nvPr/>
          </p:nvSpPr>
          <p:spPr bwMode="auto">
            <a:xfrm>
              <a:off x="6096000" y="3735858"/>
              <a:ext cx="914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t>OBIS</a:t>
              </a:r>
            </a:p>
          </p:txBody>
        </p:sp>
        <p:sp>
          <p:nvSpPr>
            <p:cNvPr id="18442" name="TextBox 7"/>
            <p:cNvSpPr txBox="1">
              <a:spLocks noChangeArrowheads="1"/>
            </p:cNvSpPr>
            <p:nvPr/>
          </p:nvSpPr>
          <p:spPr bwMode="auto">
            <a:xfrm>
              <a:off x="7391399" y="3659658"/>
              <a:ext cx="1429423" cy="4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dirty="0" err="1"/>
                <a:t>GenBank</a:t>
              </a:r>
              <a:endParaRPr lang="en-US" dirty="0"/>
            </a:p>
          </p:txBody>
        </p:sp>
        <p:sp>
          <p:nvSpPr>
            <p:cNvPr id="18443" name="TextBox 8"/>
            <p:cNvSpPr txBox="1">
              <a:spLocks noChangeArrowheads="1"/>
            </p:cNvSpPr>
            <p:nvPr/>
          </p:nvSpPr>
          <p:spPr bwMode="auto">
            <a:xfrm>
              <a:off x="6629400" y="5259857"/>
              <a:ext cx="1447799" cy="4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dirty="0" smtClean="0"/>
                <a:t>BCO-DMO</a:t>
              </a:r>
              <a:endParaRPr lang="en-US" dirty="0"/>
            </a:p>
          </p:txBody>
        </p:sp>
        <p:sp>
          <p:nvSpPr>
            <p:cNvPr id="18444" name="TextBox 9"/>
            <p:cNvSpPr txBox="1">
              <a:spLocks noChangeArrowheads="1"/>
            </p:cNvSpPr>
            <p:nvPr/>
          </p:nvSpPr>
          <p:spPr bwMode="auto">
            <a:xfrm>
              <a:off x="5562600" y="4497858"/>
              <a:ext cx="1143000" cy="4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dirty="0"/>
                <a:t>BODC</a:t>
              </a:r>
            </a:p>
          </p:txBody>
        </p:sp>
        <p:sp>
          <p:nvSpPr>
            <p:cNvPr id="18445" name="TextBox 10"/>
            <p:cNvSpPr txBox="1">
              <a:spLocks noChangeArrowheads="1"/>
            </p:cNvSpPr>
            <p:nvPr/>
          </p:nvSpPr>
          <p:spPr bwMode="auto">
            <a:xfrm>
              <a:off x="8077200" y="4421658"/>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t>NODC</a:t>
              </a:r>
            </a:p>
          </p:txBody>
        </p:sp>
        <p:sp>
          <p:nvSpPr>
            <p:cNvPr id="15" name="5-Point Star 14"/>
            <p:cNvSpPr/>
            <p:nvPr/>
          </p:nvSpPr>
          <p:spPr bwMode="auto">
            <a:xfrm>
              <a:off x="6629400" y="4114800"/>
              <a:ext cx="1200150" cy="914400"/>
            </a:xfrm>
            <a:prstGeom prst="star5">
              <a:avLst>
                <a:gd name="adj" fmla="val 19098"/>
                <a:gd name="hf" fmla="val 105146"/>
                <a:gd name="vf" fmla="val 110557"/>
              </a:avLst>
            </a:prstGeom>
            <a:solidFill>
              <a:schemeClr val="accent2">
                <a:lumMod val="60000"/>
                <a:lumOff val="40000"/>
              </a:schemeClr>
            </a:solidFill>
            <a:ln w="9525" cap="flat" cmpd="sng" algn="ctr">
              <a:noFill/>
              <a:prstDash val="solid"/>
              <a:round/>
              <a:headEnd type="none" w="med" len="med"/>
              <a:tailEnd type="none" w="med" len="med"/>
            </a:ln>
            <a:effectLst/>
            <a:scene3d>
              <a:camera prst="orthographicFront"/>
              <a:lightRig rig="threePt" dir="t"/>
            </a:scene3d>
            <a:sp3d>
              <a:bevelB prst="angle"/>
            </a:sp3d>
          </p:spPr>
          <p:txBody>
            <a:bodyPr/>
            <a:lstStyle/>
            <a:p>
              <a:pPr marL="342900" indent="-342900">
                <a:buFontTx/>
                <a:buBlip>
                  <a:blip r:embed="rId3"/>
                </a:buBlip>
                <a:defRPr/>
              </a:pPr>
              <a:endParaRPr lang="en-US"/>
            </a:p>
          </p:txBody>
        </p:sp>
        <p:grpSp>
          <p:nvGrpSpPr>
            <p:cNvPr id="18449" name="Group 16"/>
            <p:cNvGrpSpPr>
              <a:grpSpLocks/>
            </p:cNvGrpSpPr>
            <p:nvPr/>
          </p:nvGrpSpPr>
          <p:grpSpPr bwMode="auto">
            <a:xfrm>
              <a:off x="6705600" y="4291914"/>
              <a:ext cx="1219200" cy="838200"/>
              <a:chOff x="6705600" y="4267200"/>
              <a:chExt cx="1219200" cy="838200"/>
            </a:xfrm>
          </p:grpSpPr>
          <p:sp>
            <p:nvSpPr>
              <p:cNvPr id="12" name="5-Point Star 11"/>
              <p:cNvSpPr/>
              <p:nvPr/>
            </p:nvSpPr>
            <p:spPr bwMode="auto">
              <a:xfrm>
                <a:off x="6705600" y="4266591"/>
                <a:ext cx="1219200" cy="839551"/>
              </a:xfrm>
              <a:prstGeom prst="star5">
                <a:avLst/>
              </a:prstGeom>
              <a:noFill/>
              <a:ln w="9525" cap="flat" cmpd="sng" algn="ctr">
                <a:noFill/>
                <a:prstDash val="solid"/>
                <a:round/>
                <a:headEnd type="none" w="med" len="med"/>
                <a:tailEnd type="none" w="med" len="med"/>
              </a:ln>
              <a:effectLst/>
            </p:spPr>
            <p:txBody>
              <a:bodyPr/>
              <a:lstStyle/>
              <a:p>
                <a:pPr marL="342900" indent="-342900">
                  <a:buFontTx/>
                  <a:buBlip>
                    <a:blip r:embed="rId3"/>
                  </a:buBlip>
                  <a:defRPr/>
                </a:pPr>
                <a:endParaRPr lang="en-US"/>
              </a:p>
            </p:txBody>
          </p:sp>
          <p:sp>
            <p:nvSpPr>
              <p:cNvPr id="18451" name="TextBox 15"/>
              <p:cNvSpPr txBox="1">
                <a:spLocks noChangeArrowheads="1"/>
              </p:cNvSpPr>
              <p:nvPr/>
            </p:nvSpPr>
            <p:spPr bwMode="auto">
              <a:xfrm>
                <a:off x="7086600" y="4267200"/>
                <a:ext cx="30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sz="2400" b="1">
                    <a:solidFill>
                      <a:srgbClr val="C00000"/>
                    </a:solidFill>
                  </a:rPr>
                  <a:t>!</a:t>
                </a:r>
              </a:p>
            </p:txBody>
          </p:sp>
        </p:grpSp>
      </p:grpSp>
    </p:spTree>
    <p:extLst>
      <p:ext uri="{BB962C8B-B14F-4D97-AF65-F5344CB8AC3E}">
        <p14:creationId xmlns:p14="http://schemas.microsoft.com/office/powerpoint/2010/main" val="3903439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dirty="0" smtClean="0"/>
              <a:t>BCO-DMO: Data Discovery and Availability</a:t>
            </a:r>
            <a:endParaRPr lang="en-US" dirty="0"/>
          </a:p>
        </p:txBody>
      </p:sp>
      <p:sp>
        <p:nvSpPr>
          <p:cNvPr id="82947" name="Rectangle 3"/>
          <p:cNvSpPr>
            <a:spLocks noGrp="1" noChangeArrowheads="1"/>
          </p:cNvSpPr>
          <p:nvPr>
            <p:ph type="body" idx="1"/>
          </p:nvPr>
        </p:nvSpPr>
        <p:spPr>
          <a:xfrm>
            <a:off x="609600" y="1905000"/>
            <a:ext cx="8229600" cy="3900715"/>
          </a:xfrm>
        </p:spPr>
        <p:txBody>
          <a:bodyPr/>
          <a:lstStyle/>
          <a:p>
            <a:r>
              <a:rPr lang="en-US" dirty="0" smtClean="0"/>
              <a:t>Our </a:t>
            </a:r>
            <a:r>
              <a:rPr lang="en-US" dirty="0"/>
              <a:t>primary task is to ensure that data from NSF OCE funded awards are freely </a:t>
            </a:r>
            <a:r>
              <a:rPr lang="en-US" dirty="0" smtClean="0"/>
              <a:t>available and usable </a:t>
            </a:r>
            <a:r>
              <a:rPr lang="en-US" dirty="0"/>
              <a:t>online</a:t>
            </a:r>
            <a:br>
              <a:rPr lang="en-US" dirty="0"/>
            </a:br>
            <a:endParaRPr lang="en-US" dirty="0"/>
          </a:p>
          <a:p>
            <a:r>
              <a:rPr lang="en-US" dirty="0" smtClean="0"/>
              <a:t>The </a:t>
            </a:r>
            <a:r>
              <a:rPr lang="en-US" dirty="0"/>
              <a:t>BCO-DMO data system and interfaces facilitate</a:t>
            </a:r>
          </a:p>
          <a:p>
            <a:pPr lvl="1"/>
            <a:r>
              <a:rPr lang="en-US" dirty="0"/>
              <a:t>data discovery</a:t>
            </a:r>
          </a:p>
          <a:p>
            <a:pPr lvl="1"/>
            <a:r>
              <a:rPr lang="en-US" dirty="0"/>
              <a:t>data access to assess fitness-for-purpose</a:t>
            </a:r>
          </a:p>
          <a:p>
            <a:pPr lvl="1"/>
            <a:r>
              <a:rPr lang="en-US" dirty="0"/>
              <a:t>data export and download</a:t>
            </a:r>
          </a:p>
          <a:p>
            <a:pPr lvl="1"/>
            <a:r>
              <a:rPr lang="en-US" dirty="0"/>
              <a:t>data preservation in a permanent archive </a:t>
            </a:r>
            <a:r>
              <a:rPr lang="en-US" dirty="0" smtClean="0"/>
              <a:t>such as the </a:t>
            </a:r>
            <a:r>
              <a:rPr lang="en-US" dirty="0"/>
              <a:t>National Oceanographic Data Center (NODC</a:t>
            </a:r>
            <a:r>
              <a:rPr lang="en-US" dirty="0" smtClean="0"/>
              <a:t>)</a:t>
            </a:r>
            <a:endParaRPr lang="en-US" dirty="0"/>
          </a:p>
          <a:p>
            <a:pPr marL="0" indent="0">
              <a:buNone/>
            </a:pPr>
            <a:endParaRPr lang="en-US" dirty="0"/>
          </a:p>
        </p:txBody>
      </p:sp>
      <p:sp>
        <p:nvSpPr>
          <p:cNvPr id="82948" name="Text Box 3"/>
          <p:cNvSpPr txBox="1">
            <a:spLocks noChangeArrowheads="1"/>
          </p:cNvSpPr>
          <p:nvPr/>
        </p:nvSpPr>
        <p:spPr bwMode="auto">
          <a:xfrm>
            <a:off x="4540250" y="0"/>
            <a:ext cx="426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spcBef>
                <a:spcPct val="50000"/>
              </a:spcBef>
            </a:pPr>
            <a:r>
              <a:rPr lang="en-US" sz="1800">
                <a:solidFill>
                  <a:schemeClr val="bg1"/>
                </a:solidFill>
                <a:latin typeface="Trebuchet MS" pitchFamily="34" charset="0"/>
              </a:rPr>
              <a:t>How do we accomplish our task?</a:t>
            </a:r>
          </a:p>
        </p:txBody>
      </p:sp>
      <p:sp>
        <p:nvSpPr>
          <p:cNvPr id="2" name="TextBox 1"/>
          <p:cNvSpPr txBox="1"/>
          <p:nvPr/>
        </p:nvSpPr>
        <p:spPr>
          <a:xfrm flipH="1">
            <a:off x="1469984" y="5377934"/>
            <a:ext cx="5486399" cy="369332"/>
          </a:xfrm>
          <a:prstGeom prst="rect">
            <a:avLst/>
          </a:prstGeom>
          <a:noFill/>
        </p:spPr>
        <p:txBody>
          <a:bodyPr wrap="square" rtlCol="0">
            <a:spAutoFit/>
          </a:bodyPr>
          <a:lstStyle/>
          <a:p>
            <a:r>
              <a:rPr lang="en-US" dirty="0" smtClean="0"/>
              <a:t>Bob Groman, </a:t>
            </a:r>
            <a:r>
              <a:rPr lang="en-US" dirty="0" smtClean="0">
                <a:hlinkClick r:id="rId2"/>
              </a:rPr>
              <a:t>rgroman@whoi.edu</a:t>
            </a:r>
            <a:r>
              <a:rPr lang="en-US" dirty="0" smtClean="0"/>
              <a:t> 508-289-2409</a:t>
            </a:r>
            <a:endParaRPr lang="en-US" dirty="0"/>
          </a:p>
        </p:txBody>
      </p:sp>
    </p:spTree>
    <p:extLst>
      <p:ext uri="{BB962C8B-B14F-4D97-AF65-F5344CB8AC3E}">
        <p14:creationId xmlns:p14="http://schemas.microsoft.com/office/powerpoint/2010/main" val="76293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4" name="Object 4"/>
          <p:cNvGraphicFramePr>
            <a:graphicFrameLocks noGrp="1" noChangeAspect="1"/>
          </p:cNvGraphicFramePr>
          <p:nvPr>
            <p:ph idx="1"/>
            <p:extLst>
              <p:ext uri="{D42A27DB-BD31-4B8C-83A1-F6EECF244321}">
                <p14:modId xmlns:p14="http://schemas.microsoft.com/office/powerpoint/2010/main" val="1948479248"/>
              </p:ext>
            </p:extLst>
          </p:nvPr>
        </p:nvGraphicFramePr>
        <p:xfrm>
          <a:off x="2465614" y="1300013"/>
          <a:ext cx="3810000" cy="2509987"/>
        </p:xfrm>
        <a:graphic>
          <a:graphicData uri="http://schemas.openxmlformats.org/presentationml/2006/ole">
            <mc:AlternateContent xmlns:mc="http://schemas.openxmlformats.org/markup-compatibility/2006">
              <mc:Choice xmlns:v="urn:schemas-microsoft-com:vml" Requires="v">
                <p:oleObj spid="_x0000_s54324" name="Photo House" r:id="rId3" imgW="1879365" imgH="1396825" progId="Photohse.Document">
                  <p:embed/>
                </p:oleObj>
              </mc:Choice>
              <mc:Fallback>
                <p:oleObj name="Photo House" r:id="rId3" imgW="1879365" imgH="1396825" progId="Photohse.Document">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5614" y="1300013"/>
                        <a:ext cx="3810000" cy="2509987"/>
                      </a:xfrm>
                      <a:prstGeom prst="rect">
                        <a:avLst/>
                      </a:prstGeom>
                      <a:noFill/>
                      <a:ln>
                        <a:noFill/>
                      </a:ln>
                      <a:effectLst/>
                    </p:spPr>
                  </p:pic>
                </p:oleObj>
              </mc:Fallback>
            </mc:AlternateContent>
          </a:graphicData>
        </a:graphic>
      </p:graphicFrame>
      <p:sp>
        <p:nvSpPr>
          <p:cNvPr id="2" name="TextBox 1"/>
          <p:cNvSpPr txBox="1"/>
          <p:nvPr/>
        </p:nvSpPr>
        <p:spPr>
          <a:xfrm>
            <a:off x="953947" y="3810000"/>
            <a:ext cx="7162800" cy="1766637"/>
          </a:xfrm>
          <a:prstGeom prst="rect">
            <a:avLst/>
          </a:prstGeom>
          <a:noFill/>
        </p:spPr>
        <p:txBody>
          <a:bodyPr wrap="square" rtlCol="0">
            <a:spAutoFit/>
          </a:bodyPr>
          <a:lstStyle/>
          <a:p>
            <a:pPr algn="ctr">
              <a:buNone/>
            </a:pPr>
            <a:r>
              <a:rPr lang="en-US" sz="3200" b="1" dirty="0" smtClean="0">
                <a:solidFill>
                  <a:srgbClr val="00B050"/>
                </a:solidFill>
              </a:rPr>
              <a:t>http://www.bco-dmo.org</a:t>
            </a:r>
          </a:p>
          <a:p>
            <a:pPr>
              <a:buNone/>
            </a:pPr>
            <a:r>
              <a:rPr lang="en-US" sz="2400" dirty="0" smtClean="0">
                <a:solidFill>
                  <a:srgbClr val="00B050"/>
                </a:solidFill>
              </a:rPr>
              <a:t>“A metadata standard is </a:t>
            </a:r>
            <a:r>
              <a:rPr lang="en-US" sz="2400" dirty="0">
                <a:solidFill>
                  <a:srgbClr val="00B050"/>
                </a:solidFill>
              </a:rPr>
              <a:t>like a toothbrush; everybody agrees we should use them but nobody wants to use anybody </a:t>
            </a:r>
            <a:r>
              <a:rPr lang="en-US" sz="2400" dirty="0" smtClean="0">
                <a:solidFill>
                  <a:srgbClr val="00B050"/>
                </a:solidFill>
              </a:rPr>
              <a:t>else's.”</a:t>
            </a:r>
            <a:endParaRPr lang="en-US" sz="2400" dirty="0">
              <a:solidFill>
                <a:srgbClr val="00B050"/>
              </a:solidFill>
            </a:endParaRPr>
          </a:p>
        </p:txBody>
      </p:sp>
      <p:sp>
        <p:nvSpPr>
          <p:cNvPr id="5" name="TextBox 4"/>
          <p:cNvSpPr txBox="1"/>
          <p:nvPr/>
        </p:nvSpPr>
        <p:spPr>
          <a:xfrm flipH="1">
            <a:off x="1600200" y="5747266"/>
            <a:ext cx="5486399" cy="369332"/>
          </a:xfrm>
          <a:prstGeom prst="rect">
            <a:avLst/>
          </a:prstGeom>
          <a:noFill/>
        </p:spPr>
        <p:txBody>
          <a:bodyPr wrap="square" rtlCol="0">
            <a:spAutoFit/>
          </a:bodyPr>
          <a:lstStyle/>
          <a:p>
            <a:r>
              <a:rPr lang="en-US" dirty="0" smtClean="0"/>
              <a:t>Bob Groman, </a:t>
            </a:r>
            <a:r>
              <a:rPr lang="en-US" dirty="0" smtClean="0">
                <a:hlinkClick r:id="rId5"/>
              </a:rPr>
              <a:t>rgroman@whoi.edu</a:t>
            </a:r>
            <a:r>
              <a:rPr lang="en-US" dirty="0" smtClean="0"/>
              <a:t> 508-289-2409</a:t>
            </a:r>
            <a:endParaRPr lang="en-US" dirty="0"/>
          </a:p>
        </p:txBody>
      </p:sp>
    </p:spTree>
    <p:extLst>
      <p:ext uri="{BB962C8B-B14F-4D97-AF65-F5344CB8AC3E}">
        <p14:creationId xmlns:p14="http://schemas.microsoft.com/office/powerpoint/2010/main" val="3790952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lstStyle/>
          <a:p>
            <a:r>
              <a:rPr lang="en-US" dirty="0" smtClean="0"/>
              <a:t>Cyndy Chandler, Peter Wiebe and M. </a:t>
            </a:r>
            <a:r>
              <a:rPr lang="en-US" dirty="0" err="1" smtClean="0"/>
              <a:t>Dicky</a:t>
            </a:r>
            <a:r>
              <a:rPr lang="en-US" dirty="0" smtClean="0"/>
              <a:t> Allison for the reuse of several of their slides</a:t>
            </a:r>
          </a:p>
        </p:txBody>
      </p:sp>
    </p:spTree>
    <p:extLst>
      <p:ext uri="{BB962C8B-B14F-4D97-AF65-F5344CB8AC3E}">
        <p14:creationId xmlns:p14="http://schemas.microsoft.com/office/powerpoint/2010/main" val="1953491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BCO-DMO is funded by NSF</a:t>
            </a:r>
          </a:p>
        </p:txBody>
      </p:sp>
      <p:sp>
        <p:nvSpPr>
          <p:cNvPr id="5123" name="Content Placeholder 2"/>
          <p:cNvSpPr>
            <a:spLocks noGrp="1"/>
          </p:cNvSpPr>
          <p:nvPr>
            <p:ph idx="1"/>
          </p:nvPr>
        </p:nvSpPr>
        <p:spPr/>
        <p:txBody>
          <a:bodyPr/>
          <a:lstStyle/>
          <a:p>
            <a:r>
              <a:rPr lang="en-US" dirty="0" smtClean="0"/>
              <a:t>In 2006, two data management offices were united and enhanced, and supported by an NSF grant: US JGOFS and US GLOBEC </a:t>
            </a:r>
            <a:r>
              <a:rPr lang="en-US" dirty="0" smtClean="0">
                <a:sym typeface="Wingdings" pitchFamily="2" charset="2"/>
              </a:rPr>
              <a:t> Biological and Chemical Oceanography Data Management Office (BCO-DMO)</a:t>
            </a:r>
            <a:r>
              <a:rPr lang="en-US" dirty="0" smtClean="0"/>
              <a:t>.</a:t>
            </a:r>
          </a:p>
          <a:p>
            <a:r>
              <a:rPr lang="en-US" dirty="0" smtClean="0"/>
              <a:t>BCO-DMO is recognized in the 2011 Division of Ocean Sciences Sample and Data Policy (NSF, 2011) as one of several program-specific data offices to support NSF OCE funded researchers.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p:cNvSpPr>
          <p:nvPr>
            <p:ph type="body" idx="4294967295"/>
          </p:nvPr>
        </p:nvSpPr>
        <p:spPr>
          <a:xfrm>
            <a:off x="457200" y="1371600"/>
            <a:ext cx="8229600" cy="4953000"/>
          </a:xfrm>
        </p:spPr>
        <p:txBody>
          <a:bodyPr/>
          <a:lstStyle/>
          <a:p>
            <a:pPr fontAlgn="ctr">
              <a:lnSpc>
                <a:spcPct val="90000"/>
              </a:lnSpc>
              <a:buFont typeface="Wingdings" pitchFamily="2" charset="2"/>
              <a:buNone/>
            </a:pPr>
            <a:r>
              <a:rPr lang="en-US" sz="2000" dirty="0"/>
              <a:t>    BCO-DMO staff provide data management support </a:t>
            </a:r>
            <a:br>
              <a:rPr lang="en-US" sz="2000" dirty="0"/>
            </a:br>
            <a:r>
              <a:rPr lang="en-US" sz="2000" dirty="0"/>
              <a:t>for investigators and projects funded by NSF Ocean </a:t>
            </a:r>
            <a:br>
              <a:rPr lang="en-US" sz="2000" dirty="0"/>
            </a:br>
            <a:r>
              <a:rPr lang="en-US" sz="2000" dirty="0"/>
              <a:t>Sciences Biological and Chemical Oceanography Sections </a:t>
            </a:r>
            <a:br>
              <a:rPr lang="en-US" sz="2000" dirty="0"/>
            </a:br>
            <a:r>
              <a:rPr lang="en-US" sz="2000" dirty="0" smtClean="0"/>
              <a:t>and </a:t>
            </a:r>
            <a:r>
              <a:rPr lang="en-US" sz="2000" dirty="0"/>
              <a:t>NSF OPP ANT Organisms &amp; Ecosystems </a:t>
            </a:r>
            <a:r>
              <a:rPr lang="en-US" sz="2000" dirty="0" smtClean="0"/>
              <a:t>Program</a:t>
            </a:r>
            <a:endParaRPr lang="en-US" sz="900" dirty="0"/>
          </a:p>
          <a:p>
            <a:pPr fontAlgn="ctr">
              <a:lnSpc>
                <a:spcPct val="90000"/>
              </a:lnSpc>
              <a:buFont typeface="Wingdings" pitchFamily="2" charset="2"/>
              <a:buNone/>
            </a:pPr>
            <a:endParaRPr lang="en-US" sz="900" dirty="0"/>
          </a:p>
          <a:p>
            <a:pPr fontAlgn="ctr">
              <a:lnSpc>
                <a:spcPct val="90000"/>
              </a:lnSpc>
              <a:buFont typeface="Wingdings" pitchFamily="2" charset="2"/>
              <a:buNone/>
            </a:pPr>
            <a:r>
              <a:rPr lang="en-US" sz="900" dirty="0"/>
              <a:t> </a:t>
            </a:r>
            <a:r>
              <a:rPr lang="en-US" sz="900" dirty="0" smtClean="0"/>
              <a:t>          </a:t>
            </a:r>
            <a:r>
              <a:rPr lang="en-US" dirty="0" smtClean="0"/>
              <a:t>We:</a:t>
            </a:r>
            <a:endParaRPr lang="en-US" dirty="0"/>
          </a:p>
          <a:p>
            <a:pPr lvl="1">
              <a:lnSpc>
                <a:spcPct val="90000"/>
              </a:lnSpc>
            </a:pPr>
            <a:r>
              <a:rPr lang="en-US" dirty="0" smtClean="0"/>
              <a:t>Partner </a:t>
            </a:r>
            <a:r>
              <a:rPr lang="en-US" dirty="0"/>
              <a:t>with individual investigators and those associated with collaborative research projects</a:t>
            </a:r>
          </a:p>
          <a:p>
            <a:pPr lvl="1">
              <a:lnSpc>
                <a:spcPct val="90000"/>
              </a:lnSpc>
            </a:pPr>
            <a:r>
              <a:rPr lang="en-US" dirty="0" smtClean="0"/>
              <a:t>Support data </a:t>
            </a:r>
            <a:r>
              <a:rPr lang="en-US" dirty="0"/>
              <a:t>management </a:t>
            </a:r>
            <a:r>
              <a:rPr lang="en-US" dirty="0" smtClean="0"/>
              <a:t>throughout </a:t>
            </a:r>
            <a:r>
              <a:rPr lang="en-US" dirty="0"/>
              <a:t>the project</a:t>
            </a:r>
          </a:p>
          <a:p>
            <a:pPr lvl="1">
              <a:lnSpc>
                <a:spcPct val="90000"/>
              </a:lnSpc>
            </a:pPr>
            <a:r>
              <a:rPr lang="en-US" dirty="0"/>
              <a:t>C</a:t>
            </a:r>
            <a:r>
              <a:rPr lang="en-US" dirty="0" smtClean="0"/>
              <a:t>apture </a:t>
            </a:r>
            <a:r>
              <a:rPr lang="en-US" dirty="0"/>
              <a:t>and record documentation (metadata) </a:t>
            </a:r>
            <a:r>
              <a:rPr lang="en-US" dirty="0" smtClean="0"/>
              <a:t>sufficient </a:t>
            </a:r>
            <a:r>
              <a:rPr lang="en-US" dirty="0"/>
              <a:t>to support data reuse and re-purposing</a:t>
            </a:r>
          </a:p>
          <a:p>
            <a:pPr lvl="1">
              <a:lnSpc>
                <a:spcPct val="90000"/>
              </a:lnSpc>
            </a:pPr>
            <a:r>
              <a:rPr lang="en-US" dirty="0"/>
              <a:t>M</a:t>
            </a:r>
            <a:r>
              <a:rPr lang="en-US" dirty="0" smtClean="0"/>
              <a:t>anage data </a:t>
            </a:r>
            <a:r>
              <a:rPr lang="en-US" dirty="0"/>
              <a:t>and metadata </a:t>
            </a:r>
            <a:r>
              <a:rPr lang="en-US" dirty="0" smtClean="0"/>
              <a:t>and </a:t>
            </a:r>
            <a:r>
              <a:rPr lang="en-US" dirty="0"/>
              <a:t>ensure their availability online</a:t>
            </a:r>
          </a:p>
          <a:p>
            <a:pPr lvl="1">
              <a:lnSpc>
                <a:spcPct val="90000"/>
              </a:lnSpc>
            </a:pPr>
            <a:r>
              <a:rPr lang="en-US" dirty="0" smtClean="0"/>
              <a:t>Archive </a:t>
            </a:r>
            <a:r>
              <a:rPr lang="en-US" dirty="0"/>
              <a:t>in appropriate data center (e.g. NODC</a:t>
            </a:r>
            <a:r>
              <a:rPr lang="en-US" dirty="0" smtClean="0"/>
              <a:t>); and cooperate and contribute </a:t>
            </a:r>
            <a:r>
              <a:rPr lang="en-US" dirty="0"/>
              <a:t>to special repositories (e.g. CDIAC, OBIS, </a:t>
            </a:r>
            <a:r>
              <a:rPr lang="en-US" dirty="0" err="1"/>
              <a:t>GenBank</a:t>
            </a:r>
            <a:r>
              <a:rPr lang="en-US" dirty="0" smtClean="0"/>
              <a:t>)</a:t>
            </a:r>
            <a:r>
              <a:rPr lang="en-US" sz="900" dirty="0"/>
              <a:t/>
            </a:r>
            <a:br>
              <a:rPr lang="en-US" sz="900" dirty="0"/>
            </a:br>
            <a:r>
              <a:rPr lang="en-US" sz="2400" i="1" dirty="0">
                <a:solidFill>
                  <a:schemeClr val="tx2"/>
                </a:solidFill>
              </a:rPr>
              <a:t>                   </a:t>
            </a:r>
            <a:r>
              <a:rPr lang="en-US" sz="2400" i="1" dirty="0" smtClean="0">
                <a:solidFill>
                  <a:srgbClr val="04617B"/>
                </a:solidFill>
              </a:rPr>
              <a:t>‘</a:t>
            </a:r>
            <a:r>
              <a:rPr lang="en-US" sz="2400" i="1" dirty="0">
                <a:solidFill>
                  <a:srgbClr val="04617B"/>
                </a:solidFill>
              </a:rPr>
              <a:t>proposal to preservation’</a:t>
            </a:r>
            <a:endParaRPr lang="en-US" sz="2400" dirty="0"/>
          </a:p>
        </p:txBody>
      </p:sp>
      <p:sp>
        <p:nvSpPr>
          <p:cNvPr id="59396" name="Text Box 4"/>
          <p:cNvSpPr txBox="1">
            <a:spLocks noChangeArrowheads="1"/>
          </p:cNvSpPr>
          <p:nvPr/>
        </p:nvSpPr>
        <p:spPr bwMode="auto">
          <a:xfrm>
            <a:off x="4540250" y="0"/>
            <a:ext cx="426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spcBef>
                <a:spcPct val="50000"/>
              </a:spcBef>
            </a:pPr>
            <a:r>
              <a:rPr lang="en-US" sz="1800">
                <a:solidFill>
                  <a:schemeClr val="bg1"/>
                </a:solidFill>
                <a:latin typeface="Trebuchet MS" pitchFamily="34" charset="0"/>
              </a:rPr>
              <a:t>What is BCO-DMO?</a:t>
            </a:r>
          </a:p>
        </p:txBody>
      </p:sp>
      <p:pic>
        <p:nvPicPr>
          <p:cNvPr id="59397" name="Picture 11" descr="nsf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32725" y="1066800"/>
            <a:ext cx="904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681781"/>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About the data and the contributors:</a:t>
            </a:r>
          </a:p>
        </p:txBody>
      </p:sp>
      <p:sp>
        <p:nvSpPr>
          <p:cNvPr id="6147" name="Content Placeholder 2"/>
          <p:cNvSpPr>
            <a:spLocks noGrp="1"/>
          </p:cNvSpPr>
          <p:nvPr>
            <p:ph idx="1"/>
          </p:nvPr>
        </p:nvSpPr>
        <p:spPr>
          <a:xfrm>
            <a:off x="609600" y="1905000"/>
            <a:ext cx="8229600" cy="3810000"/>
          </a:xfrm>
        </p:spPr>
        <p:txBody>
          <a:bodyPr/>
          <a:lstStyle/>
          <a:p>
            <a:r>
              <a:rPr lang="en-US" dirty="0" smtClean="0"/>
              <a:t>Since before 2006 we have been partnering with investigators to help support their data management needs</a:t>
            </a:r>
          </a:p>
          <a:p>
            <a:r>
              <a:rPr lang="en-US" dirty="0" smtClean="0"/>
              <a:t>We accommodate a wide variety of biological, chemical, and physical oceanography measurements and modeling results. Data are added or updated daily.</a:t>
            </a:r>
          </a:p>
          <a:p>
            <a:r>
              <a:rPr lang="en-US" dirty="0" smtClean="0"/>
              <a:t>In addition to providing access to the </a:t>
            </a:r>
            <a:r>
              <a:rPr lang="en-US" dirty="0" smtClean="0">
                <a:solidFill>
                  <a:srgbClr val="FF0000"/>
                </a:solidFill>
              </a:rPr>
              <a:t>metadata</a:t>
            </a:r>
            <a:r>
              <a:rPr lang="en-US" dirty="0" smtClean="0"/>
              <a:t>, we also provide online access to the </a:t>
            </a:r>
            <a:r>
              <a:rPr lang="en-US" dirty="0" smtClean="0">
                <a:solidFill>
                  <a:srgbClr val="FF0000"/>
                </a:solidFill>
              </a:rPr>
              <a:t>data</a:t>
            </a:r>
            <a:r>
              <a:rPr lang="en-US" dirty="0" smtClean="0"/>
              <a:t> in a consistent manner, with sufficient metadata so others can make full use of these data.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system</a:t>
            </a:r>
            <a:r>
              <a:rPr lang="en-US" dirty="0"/>
              <a:t>:</a:t>
            </a:r>
          </a:p>
        </p:txBody>
      </p:sp>
      <p:sp>
        <p:nvSpPr>
          <p:cNvPr id="3" name="Content Placeholder 2"/>
          <p:cNvSpPr>
            <a:spLocks noGrp="1"/>
          </p:cNvSpPr>
          <p:nvPr>
            <p:ph idx="1"/>
          </p:nvPr>
        </p:nvSpPr>
        <p:spPr>
          <a:xfrm>
            <a:off x="609600" y="1828800"/>
            <a:ext cx="8229600" cy="4038600"/>
          </a:xfrm>
        </p:spPr>
        <p:txBody>
          <a:bodyPr/>
          <a:lstStyle/>
          <a:p>
            <a:r>
              <a:rPr lang="en-US" dirty="0" smtClean="0"/>
              <a:t>Metadata stored in a MySQL relational database</a:t>
            </a:r>
          </a:p>
          <a:p>
            <a:r>
              <a:rPr lang="en-US" dirty="0" smtClean="0"/>
              <a:t>Backend data access is via the JGOFS/GLOBEC data management system supporting tabular data, images, movies, links, etc.</a:t>
            </a:r>
          </a:p>
          <a:p>
            <a:r>
              <a:rPr lang="en-US" dirty="0" smtClean="0"/>
              <a:t>Text based access via Cold Fusion (with conversion to Drupal access this Fall)</a:t>
            </a:r>
          </a:p>
          <a:p>
            <a:r>
              <a:rPr lang="en-US" dirty="0" smtClean="0"/>
              <a:t>Geospatial access via (OGC compliant</a:t>
            </a:r>
            <a:r>
              <a:rPr lang="en-US" dirty="0" smtClean="0"/>
              <a:t>) </a:t>
            </a:r>
            <a:r>
              <a:rPr lang="en-US" dirty="0" err="1" smtClean="0"/>
              <a:t>MapServer</a:t>
            </a:r>
            <a:endParaRPr lang="en-US" dirty="0" smtClean="0"/>
          </a:p>
          <a:p>
            <a:r>
              <a:rPr lang="en-US" dirty="0" smtClean="0"/>
              <a:t>Tool to convert metadata to FGDC standard (cross walk)</a:t>
            </a:r>
          </a:p>
          <a:p>
            <a:r>
              <a:rPr lang="en-US" dirty="0" smtClean="0"/>
              <a:t>Download/extract data in many formats including CSV, TSV, Matlab, ODV, </a:t>
            </a:r>
            <a:r>
              <a:rPr lang="en-US" dirty="0" err="1" smtClean="0"/>
              <a:t>netCDF</a:t>
            </a:r>
            <a:r>
              <a:rPr lang="en-US" dirty="0" smtClean="0"/>
              <a:t>, KML, WMS, and WFS</a:t>
            </a:r>
            <a:endParaRPr lang="en-US" dirty="0"/>
          </a:p>
        </p:txBody>
      </p:sp>
    </p:spTree>
    <p:extLst>
      <p:ext uri="{BB962C8B-B14F-4D97-AF65-F5344CB8AC3E}">
        <p14:creationId xmlns:p14="http://schemas.microsoft.com/office/powerpoint/2010/main" val="2457089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533400" y="914400"/>
            <a:ext cx="6934200" cy="762000"/>
          </a:xfrm>
        </p:spPr>
        <p:txBody>
          <a:bodyPr/>
          <a:lstStyle/>
          <a:p>
            <a:r>
              <a:rPr lang="en-US" sz="2800" dirty="0" smtClean="0">
                <a:hlinkClick r:id="rId3"/>
              </a:rPr>
              <a:t>Text-based access</a:t>
            </a:r>
            <a:r>
              <a:rPr lang="en-US" sz="2800" dirty="0" smtClean="0"/>
              <a:t> – www.bco-dmo.org</a:t>
            </a:r>
            <a:endParaRPr lang="en-US" sz="2800" dirty="0"/>
          </a:p>
        </p:txBody>
      </p:sp>
      <p:sp>
        <p:nvSpPr>
          <p:cNvPr id="94212" name="Text Box 3"/>
          <p:cNvSpPr txBox="1">
            <a:spLocks noChangeArrowheads="1"/>
          </p:cNvSpPr>
          <p:nvPr/>
        </p:nvSpPr>
        <p:spPr bwMode="auto">
          <a:xfrm>
            <a:off x="4540250" y="0"/>
            <a:ext cx="426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spcBef>
                <a:spcPct val="50000"/>
              </a:spcBef>
            </a:pPr>
            <a:r>
              <a:rPr lang="en-US" sz="1800">
                <a:solidFill>
                  <a:schemeClr val="bg1"/>
                </a:solidFill>
                <a:latin typeface="Trebuchet MS" pitchFamily="34" charset="0"/>
              </a:rPr>
              <a:t>How do we accomplish our task?</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1600200"/>
            <a:ext cx="5819477" cy="4654440"/>
          </a:xfrm>
          <a:prstGeom prst="rect">
            <a:avLst/>
          </a:prstGeom>
        </p:spPr>
      </p:pic>
    </p:spTree>
    <p:extLst>
      <p:ext uri="{BB962C8B-B14F-4D97-AF65-F5344CB8AC3E}">
        <p14:creationId xmlns:p14="http://schemas.microsoft.com/office/powerpoint/2010/main" val="182392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81000" y="914400"/>
            <a:ext cx="8229600" cy="762000"/>
          </a:xfrm>
        </p:spPr>
        <p:txBody>
          <a:bodyPr/>
          <a:lstStyle/>
          <a:p>
            <a:r>
              <a:rPr lang="en-US" sz="2800" dirty="0" err="1" smtClean="0"/>
              <a:t>MapServer</a:t>
            </a:r>
            <a:r>
              <a:rPr lang="en-US" sz="2800" dirty="0" smtClean="0"/>
              <a:t> - www.bco-dmo.org</a:t>
            </a:r>
            <a:endParaRPr lang="en-US" sz="2800" dirty="0"/>
          </a:p>
        </p:txBody>
      </p:sp>
      <p:sp>
        <p:nvSpPr>
          <p:cNvPr id="93187" name="Rectangle 3"/>
          <p:cNvSpPr>
            <a:spLocks noGrp="1" noChangeArrowheads="1"/>
          </p:cNvSpPr>
          <p:nvPr>
            <p:ph type="body" idx="1"/>
          </p:nvPr>
        </p:nvSpPr>
        <p:spPr>
          <a:xfrm>
            <a:off x="381000" y="1676400"/>
            <a:ext cx="8458200" cy="1371600"/>
          </a:xfrm>
        </p:spPr>
        <p:txBody>
          <a:bodyPr/>
          <a:lstStyle/>
          <a:p>
            <a:pPr marL="0" indent="0">
              <a:spcBef>
                <a:spcPct val="0"/>
              </a:spcBef>
              <a:buFont typeface="Wingdings" pitchFamily="2" charset="2"/>
              <a:buNone/>
            </a:pPr>
            <a:r>
              <a:rPr lang="en-US" sz="2000" i="1" dirty="0"/>
              <a:t>in situ</a:t>
            </a:r>
            <a:r>
              <a:rPr lang="en-US" sz="2000" dirty="0"/>
              <a:t> data from research cruises are documented and </a:t>
            </a:r>
            <a:r>
              <a:rPr lang="en-US" sz="2000" dirty="0" smtClean="0"/>
              <a:t>added </a:t>
            </a:r>
            <a:r>
              <a:rPr lang="en-US" sz="2000" dirty="0"/>
              <a:t>to the</a:t>
            </a:r>
            <a:br>
              <a:rPr lang="en-US" sz="2000" dirty="0"/>
            </a:br>
            <a:r>
              <a:rPr lang="en-US" sz="2000" dirty="0"/>
              <a:t>online data system and discoverable through </a:t>
            </a:r>
            <a:r>
              <a:rPr lang="en-US" sz="2000" dirty="0" smtClean="0"/>
              <a:t>two </a:t>
            </a:r>
            <a:r>
              <a:rPr lang="en-US" sz="2000" dirty="0"/>
              <a:t>user interfaces.</a:t>
            </a:r>
          </a:p>
        </p:txBody>
      </p:sp>
      <p:sp>
        <p:nvSpPr>
          <p:cNvPr id="93188" name="Text Box 4"/>
          <p:cNvSpPr txBox="1">
            <a:spLocks noChangeArrowheads="1"/>
          </p:cNvSpPr>
          <p:nvPr/>
        </p:nvSpPr>
        <p:spPr bwMode="auto">
          <a:xfrm>
            <a:off x="4540250" y="0"/>
            <a:ext cx="426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spcBef>
                <a:spcPct val="50000"/>
              </a:spcBef>
            </a:pPr>
            <a:r>
              <a:rPr lang="en-US" sz="1800">
                <a:solidFill>
                  <a:schemeClr val="bg1"/>
                </a:solidFill>
                <a:latin typeface="Trebuchet MS" pitchFamily="34" charset="0"/>
              </a:rPr>
              <a:t>How do we accomplish our task?</a:t>
            </a:r>
          </a:p>
        </p:txBody>
      </p:sp>
      <p:pic>
        <p:nvPicPr>
          <p:cNvPr id="93189" name="Picture 5" descr="netsCTD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 y="3955508"/>
            <a:ext cx="2108200" cy="2286000"/>
          </a:xfrm>
          <a:prstGeom prst="rect">
            <a:avLst/>
          </a:prstGeom>
          <a:noFill/>
          <a:extLst>
            <a:ext uri="{909E8E84-426E-40DD-AFC4-6F175D3DCCD1}">
              <a14:hiddenFill xmlns:a14="http://schemas.microsoft.com/office/drawing/2010/main">
                <a:solidFill>
                  <a:srgbClr val="FFFFFF"/>
                </a:solidFill>
              </a14:hiddenFill>
            </a:ext>
          </a:extLst>
        </p:spPr>
      </p:pic>
      <p:sp>
        <p:nvSpPr>
          <p:cNvPr id="93190" name="Text Box 6"/>
          <p:cNvSpPr txBox="1">
            <a:spLocks noChangeArrowheads="1"/>
          </p:cNvSpPr>
          <p:nvPr/>
        </p:nvSpPr>
        <p:spPr bwMode="auto">
          <a:xfrm>
            <a:off x="381000" y="2590800"/>
            <a:ext cx="2133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tx1"/>
                </a:solidFill>
              </a:rPr>
              <a:t>Original data from Bongo net tows</a:t>
            </a:r>
            <a:br>
              <a:rPr lang="en-US" dirty="0">
                <a:solidFill>
                  <a:schemeClr val="tx1"/>
                </a:solidFill>
              </a:rPr>
            </a:br>
            <a:r>
              <a:rPr lang="en-US" dirty="0">
                <a:solidFill>
                  <a:schemeClr val="tx1"/>
                </a:solidFill>
              </a:rPr>
              <a:t>and CTD/</a:t>
            </a:r>
            <a:r>
              <a:rPr lang="en-US" dirty="0" err="1">
                <a:solidFill>
                  <a:schemeClr val="tx1"/>
                </a:solidFill>
              </a:rPr>
              <a:t>Niskin</a:t>
            </a:r>
            <a:r>
              <a:rPr lang="en-US" dirty="0">
                <a:solidFill>
                  <a:schemeClr val="tx1"/>
                </a:solidFill>
              </a:rPr>
              <a:t> Rosette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4554" y="2334708"/>
            <a:ext cx="5578846" cy="3906800"/>
          </a:xfrm>
          <a:prstGeom prst="rect">
            <a:avLst/>
          </a:prstGeom>
        </p:spPr>
      </p:pic>
    </p:spTree>
    <p:extLst>
      <p:ext uri="{BB962C8B-B14F-4D97-AF65-F5344CB8AC3E}">
        <p14:creationId xmlns:p14="http://schemas.microsoft.com/office/powerpoint/2010/main" val="2116040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facets and available deployments</a:t>
            </a:r>
            <a:endParaRPr lang="en-US" dirty="0"/>
          </a:p>
        </p:txBody>
      </p:sp>
      <p:sp>
        <p:nvSpPr>
          <p:cNvPr id="5" name="Rectangle 4"/>
          <p:cNvSpPr/>
          <p:nvPr/>
        </p:nvSpPr>
        <p:spPr bwMode="auto">
          <a:xfrm>
            <a:off x="762000" y="1915886"/>
            <a:ext cx="1828800" cy="3048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Arial" charset="0"/>
                <a:hlinkClick r:id="rId2"/>
              </a:rPr>
              <a:t>Let’s go there</a:t>
            </a:r>
            <a:endParaRPr kumimoji="0" lang="en-US" b="1" i="0" u="none" strike="noStrike" cap="none" normalizeH="0" baseline="0" dirty="0" smtClean="0">
              <a:ln>
                <a:noFill/>
              </a:ln>
              <a:effectLst/>
              <a:latin typeface="Arial"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2514600"/>
            <a:ext cx="7915283" cy="2533908"/>
          </a:xfrm>
        </p:spPr>
      </p:pic>
    </p:spTree>
    <p:extLst>
      <p:ext uri="{BB962C8B-B14F-4D97-AF65-F5344CB8AC3E}">
        <p14:creationId xmlns:p14="http://schemas.microsoft.com/office/powerpoint/2010/main" val="2342463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Management Successes</a:t>
            </a:r>
            <a:endParaRPr lang="en-US" dirty="0"/>
          </a:p>
        </p:txBody>
      </p:sp>
      <p:sp>
        <p:nvSpPr>
          <p:cNvPr id="3" name="Content Placeholder 2"/>
          <p:cNvSpPr>
            <a:spLocks noGrp="1"/>
          </p:cNvSpPr>
          <p:nvPr>
            <p:ph idx="1"/>
          </p:nvPr>
        </p:nvSpPr>
        <p:spPr/>
        <p:txBody>
          <a:bodyPr/>
          <a:lstStyle/>
          <a:p>
            <a:r>
              <a:rPr lang="en-US" dirty="0" smtClean="0"/>
              <a:t>“Standards are guidelines.” [Jane Greenberg, UNC]</a:t>
            </a:r>
          </a:p>
          <a:p>
            <a:r>
              <a:rPr lang="en-US" dirty="0" smtClean="0"/>
              <a:t>Build a system to suit your users’ needs</a:t>
            </a:r>
          </a:p>
          <a:p>
            <a:r>
              <a:rPr lang="en-US" dirty="0" smtClean="0"/>
              <a:t>Be flexible</a:t>
            </a:r>
          </a:p>
          <a:p>
            <a:r>
              <a:rPr lang="en-US" dirty="0" smtClean="0"/>
              <a:t>Phased implementation of goals (ontologies, etc.)</a:t>
            </a:r>
          </a:p>
          <a:p>
            <a:r>
              <a:rPr lang="en-US" dirty="0" smtClean="0"/>
              <a:t>Do things that are needed, not just because they can be done.</a:t>
            </a:r>
            <a:endParaRPr lang="en-US" dirty="0"/>
          </a:p>
        </p:txBody>
      </p:sp>
      <p:pic>
        <p:nvPicPr>
          <p:cNvPr id="4" name="Picture 7" descr="firstmeta2b.tif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4114800"/>
            <a:ext cx="2170051" cy="220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schema_BCO-DMO.pd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4114800"/>
            <a:ext cx="3454400" cy="209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0326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BCO-DMO_CChandler_2011">
  <a:themeElements>
    <a:clrScheme name="BCO-DMO_CChandler_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CO-DMO_CChandler_20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Arial" charset="0"/>
          </a:defRPr>
        </a:defPPr>
      </a:lstStyle>
    </a:lnDef>
  </a:objectDefaults>
  <a:extraClrSchemeLst>
    <a:extraClrScheme>
      <a:clrScheme name="BCO-DMO_CChandler_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CO-DMO_CChandler_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CO-DMO_CChandler_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CO-DMO_CChandler_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CO-DMO_CChandler_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CO-DMO_CChandler_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CO-DMO_CChandler_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CO-DMO_CChandler_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CO-DMO_CChandler_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CO-DMO_CChandler_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CO-DMO_CChandler_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CO-DMO_CChandler_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14969</TotalTime>
  <Words>913</Words>
  <Application>Microsoft Office PowerPoint</Application>
  <PresentationFormat>On-screen Show (4:3)</PresentationFormat>
  <Paragraphs>122</Paragraphs>
  <Slides>17</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BCO-DMO_CChandler_2011</vt:lpstr>
      <vt:lpstr>Photo House</vt:lpstr>
      <vt:lpstr>Data Management Practices: BCO-DMO’s Successes and Challenges</vt:lpstr>
      <vt:lpstr>BCO-DMO is funded by NSF</vt:lpstr>
      <vt:lpstr>PowerPoint Presentation</vt:lpstr>
      <vt:lpstr>About the data and the contributors:</vt:lpstr>
      <vt:lpstr>Our system:</vt:lpstr>
      <vt:lpstr>Text-based access – www.bco-dmo.org</vt:lpstr>
      <vt:lpstr>MapServer - www.bco-dmo.org</vt:lpstr>
      <vt:lpstr>Three facets and available deployments</vt:lpstr>
      <vt:lpstr>Data Management Successes</vt:lpstr>
      <vt:lpstr>How the system is used:</vt:lpstr>
      <vt:lpstr>Successes (continued): How the system is used</vt:lpstr>
      <vt:lpstr>Challenges</vt:lpstr>
      <vt:lpstr>Challenges: Achieving Interoperability</vt:lpstr>
      <vt:lpstr>Challenges: New expectations for  data access</vt:lpstr>
      <vt:lpstr>BCO-DMO: Data Discovery and Availability</vt:lpstr>
      <vt:lpstr>PowerPoint Presentation</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dc:creator>
  <cp:lastModifiedBy>Bob</cp:lastModifiedBy>
  <cp:revision>187</cp:revision>
  <cp:lastPrinted>2012-09-26T02:14:52Z</cp:lastPrinted>
  <dcterms:created xsi:type="dcterms:W3CDTF">1601-01-01T00:00:00Z</dcterms:created>
  <dcterms:modified xsi:type="dcterms:W3CDTF">2012-09-26T17:48:25Z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